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7"/>
  </p:notesMasterIdLst>
  <p:sldIdLst>
    <p:sldId id="2561" r:id="rId2"/>
    <p:sldId id="2586" r:id="rId3"/>
    <p:sldId id="2597" r:id="rId4"/>
    <p:sldId id="2598" r:id="rId5"/>
    <p:sldId id="2569" r:id="rId6"/>
    <p:sldId id="2592" r:id="rId7"/>
    <p:sldId id="2587" r:id="rId8"/>
    <p:sldId id="2591" r:id="rId9"/>
    <p:sldId id="2588" r:id="rId10"/>
    <p:sldId id="2589" r:id="rId11"/>
    <p:sldId id="2593" r:id="rId12"/>
    <p:sldId id="2595" r:id="rId13"/>
    <p:sldId id="2575" r:id="rId14"/>
    <p:sldId id="2599" r:id="rId15"/>
    <p:sldId id="260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6126" autoAdjust="0"/>
  </p:normalViewPr>
  <p:slideViewPr>
    <p:cSldViewPr snapToGrid="0">
      <p:cViewPr varScale="1">
        <p:scale>
          <a:sx n="98" d="100"/>
          <a:sy n="98" d="100"/>
        </p:scale>
        <p:origin x="8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3034A5-5D06-4BF5-B232-F6EC97C5CAF2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A66A7DB-DC89-4067-A919-A5137398D05D}">
      <dgm:prSet/>
      <dgm:spPr/>
      <dgm:t>
        <a:bodyPr/>
        <a:lstStyle/>
        <a:p>
          <a:pPr>
            <a:defRPr b="1"/>
          </a:pPr>
          <a:r>
            <a:rPr lang="en-US" dirty="0"/>
            <a:t>Climate Crisis</a:t>
          </a:r>
        </a:p>
      </dgm:t>
    </dgm:pt>
    <dgm:pt modelId="{28434421-B4E4-437D-9DA3-82279E11D3B0}" type="parTrans" cxnId="{88FE24DC-0DA4-4460-BBAF-066333FF8AB2}">
      <dgm:prSet/>
      <dgm:spPr/>
      <dgm:t>
        <a:bodyPr/>
        <a:lstStyle/>
        <a:p>
          <a:endParaRPr lang="en-US"/>
        </a:p>
      </dgm:t>
    </dgm:pt>
    <dgm:pt modelId="{1CAE97BB-4D48-4C12-B70D-8AA6AFF6A6AF}" type="sibTrans" cxnId="{88FE24DC-0DA4-4460-BBAF-066333FF8AB2}">
      <dgm:prSet/>
      <dgm:spPr/>
      <dgm:t>
        <a:bodyPr/>
        <a:lstStyle/>
        <a:p>
          <a:pPr>
            <a:defRPr b="1"/>
          </a:pPr>
          <a:endParaRPr lang="en-US"/>
        </a:p>
      </dgm:t>
    </dgm:pt>
    <dgm:pt modelId="{0DBE38B9-1BE4-45B0-94C3-2A8BD5066D17}">
      <dgm:prSet/>
      <dgm:spPr/>
      <dgm:t>
        <a:bodyPr/>
        <a:lstStyle/>
        <a:p>
          <a:r>
            <a:rPr lang="en-US" dirty="0"/>
            <a:t>Agriculture affects global temperature</a:t>
          </a:r>
        </a:p>
      </dgm:t>
    </dgm:pt>
    <dgm:pt modelId="{2BBD151C-1259-45A1-809D-3031EE3566AF}" type="parTrans" cxnId="{CCA6D011-5997-4663-B278-A02B614487E7}">
      <dgm:prSet/>
      <dgm:spPr/>
      <dgm:t>
        <a:bodyPr/>
        <a:lstStyle/>
        <a:p>
          <a:endParaRPr lang="en-US"/>
        </a:p>
      </dgm:t>
    </dgm:pt>
    <dgm:pt modelId="{36747C37-6756-47EB-B2AC-C38F018CFFB9}" type="sibTrans" cxnId="{CCA6D011-5997-4663-B278-A02B614487E7}">
      <dgm:prSet/>
      <dgm:spPr/>
      <dgm:t>
        <a:bodyPr/>
        <a:lstStyle/>
        <a:p>
          <a:endParaRPr lang="en-US"/>
        </a:p>
      </dgm:t>
    </dgm:pt>
    <dgm:pt modelId="{D9591A5C-9D7E-437F-9033-8C609BE0D2BA}">
      <dgm:prSet/>
      <dgm:spPr/>
      <dgm:t>
        <a:bodyPr/>
        <a:lstStyle/>
        <a:p>
          <a:pPr>
            <a:defRPr b="1"/>
          </a:pPr>
          <a:r>
            <a:rPr lang="en-US" dirty="0"/>
            <a:t>Food Security</a:t>
          </a:r>
        </a:p>
      </dgm:t>
    </dgm:pt>
    <dgm:pt modelId="{E9791B6B-F410-41F3-A90B-99B1D9CA7DB1}" type="parTrans" cxnId="{85D52B7A-D2AC-4B41-9B1B-62E76C8D567F}">
      <dgm:prSet/>
      <dgm:spPr/>
      <dgm:t>
        <a:bodyPr/>
        <a:lstStyle/>
        <a:p>
          <a:endParaRPr lang="en-US"/>
        </a:p>
      </dgm:t>
    </dgm:pt>
    <dgm:pt modelId="{8D9E1CF3-2143-4B29-AA19-8EC664B297FF}" type="sibTrans" cxnId="{85D52B7A-D2AC-4B41-9B1B-62E76C8D567F}">
      <dgm:prSet/>
      <dgm:spPr/>
      <dgm:t>
        <a:bodyPr/>
        <a:lstStyle/>
        <a:p>
          <a:pPr>
            <a:defRPr b="1"/>
          </a:pPr>
          <a:endParaRPr lang="en-US"/>
        </a:p>
      </dgm:t>
    </dgm:pt>
    <dgm:pt modelId="{0ADF1134-8337-4AB9-BB10-1EBF57290D73}">
      <dgm:prSet/>
      <dgm:spPr/>
      <dgm:t>
        <a:bodyPr/>
        <a:lstStyle/>
        <a:p>
          <a:r>
            <a:rPr lang="en-US" dirty="0"/>
            <a:t>Rising temperatures threaten global food production</a:t>
          </a:r>
        </a:p>
      </dgm:t>
    </dgm:pt>
    <dgm:pt modelId="{1EC7716B-C3DD-47FB-8329-0B5C7B80AA31}" type="parTrans" cxnId="{49CEABD1-02F5-41B2-A05B-B634BE605A4A}">
      <dgm:prSet/>
      <dgm:spPr/>
      <dgm:t>
        <a:bodyPr/>
        <a:lstStyle/>
        <a:p>
          <a:endParaRPr lang="en-US"/>
        </a:p>
      </dgm:t>
    </dgm:pt>
    <dgm:pt modelId="{BBA1BCAE-434B-456B-A91B-29F8E2518B66}" type="sibTrans" cxnId="{49CEABD1-02F5-41B2-A05B-B634BE605A4A}">
      <dgm:prSet/>
      <dgm:spPr/>
      <dgm:t>
        <a:bodyPr/>
        <a:lstStyle/>
        <a:p>
          <a:endParaRPr lang="en-US"/>
        </a:p>
      </dgm:t>
    </dgm:pt>
    <dgm:pt modelId="{B2CA7965-A685-4987-B3E7-5B6602CABB9E}">
      <dgm:prSet/>
      <dgm:spPr/>
      <dgm:t>
        <a:bodyPr/>
        <a:lstStyle/>
        <a:p>
          <a:pPr>
            <a:defRPr b="1"/>
          </a:pPr>
          <a:r>
            <a:rPr lang="en-US"/>
            <a:t>Policy Gap</a:t>
          </a:r>
        </a:p>
      </dgm:t>
    </dgm:pt>
    <dgm:pt modelId="{FAD99EDC-411B-4CFC-8F70-67EEBF7CCDDE}" type="parTrans" cxnId="{A5822281-6B60-46E2-8A70-1559BD5BEA0F}">
      <dgm:prSet/>
      <dgm:spPr/>
      <dgm:t>
        <a:bodyPr/>
        <a:lstStyle/>
        <a:p>
          <a:endParaRPr lang="en-US"/>
        </a:p>
      </dgm:t>
    </dgm:pt>
    <dgm:pt modelId="{46600E8A-83A4-4C16-B999-1C6F27A17389}" type="sibTrans" cxnId="{A5822281-6B60-46E2-8A70-1559BD5BEA0F}">
      <dgm:prSet/>
      <dgm:spPr/>
      <dgm:t>
        <a:bodyPr/>
        <a:lstStyle/>
        <a:p>
          <a:endParaRPr lang="en-US"/>
        </a:p>
      </dgm:t>
    </dgm:pt>
    <dgm:pt modelId="{CABE8890-DB7C-4237-9811-21CF5C25147D}">
      <dgm:prSet/>
      <dgm:spPr/>
      <dgm:t>
        <a:bodyPr/>
        <a:lstStyle/>
        <a:p>
          <a:r>
            <a:rPr lang="en-US" dirty="0"/>
            <a:t>Need data-driven insights for sustainable agriculture policies</a:t>
          </a:r>
        </a:p>
      </dgm:t>
    </dgm:pt>
    <dgm:pt modelId="{1D45BD48-8404-4F56-BB8E-57AF978E183D}" type="parTrans" cxnId="{E36BF22E-0720-437F-A06C-37F578652A7A}">
      <dgm:prSet/>
      <dgm:spPr/>
      <dgm:t>
        <a:bodyPr/>
        <a:lstStyle/>
        <a:p>
          <a:endParaRPr lang="en-US"/>
        </a:p>
      </dgm:t>
    </dgm:pt>
    <dgm:pt modelId="{DAFBB0F8-0591-4C20-BE69-62BC0A1EC15B}" type="sibTrans" cxnId="{E36BF22E-0720-437F-A06C-37F578652A7A}">
      <dgm:prSet/>
      <dgm:spPr/>
      <dgm:t>
        <a:bodyPr/>
        <a:lstStyle/>
        <a:p>
          <a:endParaRPr lang="en-US"/>
        </a:p>
      </dgm:t>
    </dgm:pt>
    <dgm:pt modelId="{6ACEECE0-A3F0-4726-A39B-9173D5E0A37B}">
      <dgm:prSet/>
      <dgm:spPr/>
      <dgm:t>
        <a:bodyPr/>
        <a:lstStyle/>
        <a:p>
          <a:endParaRPr lang="en-US" dirty="0"/>
        </a:p>
      </dgm:t>
    </dgm:pt>
    <dgm:pt modelId="{2C05D799-9D71-48F9-8D4B-E51D10407EEB}" type="parTrans" cxnId="{ADC2A288-0B2E-41FC-97FF-D35EAF52230E}">
      <dgm:prSet/>
      <dgm:spPr/>
      <dgm:t>
        <a:bodyPr/>
        <a:lstStyle/>
        <a:p>
          <a:endParaRPr lang="en-US"/>
        </a:p>
      </dgm:t>
    </dgm:pt>
    <dgm:pt modelId="{86CE6529-C58A-467B-9962-A321B4301FCF}" type="sibTrans" cxnId="{ADC2A288-0B2E-41FC-97FF-D35EAF52230E}">
      <dgm:prSet/>
      <dgm:spPr/>
      <dgm:t>
        <a:bodyPr/>
        <a:lstStyle/>
        <a:p>
          <a:endParaRPr lang="en-US"/>
        </a:p>
      </dgm:t>
    </dgm:pt>
    <dgm:pt modelId="{8806841C-11A7-49E2-8069-CDA5A2BEACBA}">
      <dgm:prSet/>
      <dgm:spPr/>
      <dgm:t>
        <a:bodyPr/>
        <a:lstStyle/>
        <a:p>
          <a:endParaRPr lang="en-US" dirty="0"/>
        </a:p>
      </dgm:t>
    </dgm:pt>
    <dgm:pt modelId="{F09AD778-1CEB-4738-A4F1-4E806BA62F47}" type="parTrans" cxnId="{A6A10891-E28C-4365-8C12-DA1E5FFCEE50}">
      <dgm:prSet/>
      <dgm:spPr/>
      <dgm:t>
        <a:bodyPr/>
        <a:lstStyle/>
        <a:p>
          <a:endParaRPr lang="en-US"/>
        </a:p>
      </dgm:t>
    </dgm:pt>
    <dgm:pt modelId="{848F6565-5549-4DE1-BCE9-E5AE12CAC0F8}" type="sibTrans" cxnId="{A6A10891-E28C-4365-8C12-DA1E5FFCEE50}">
      <dgm:prSet/>
      <dgm:spPr/>
      <dgm:t>
        <a:bodyPr/>
        <a:lstStyle/>
        <a:p>
          <a:endParaRPr lang="en-US"/>
        </a:p>
      </dgm:t>
    </dgm:pt>
    <dgm:pt modelId="{C3D8248B-DC99-4211-8FB5-20E418563030}">
      <dgm:prSet/>
      <dgm:spPr/>
      <dgm:t>
        <a:bodyPr/>
        <a:lstStyle/>
        <a:p>
          <a:endParaRPr lang="en-US"/>
        </a:p>
      </dgm:t>
    </dgm:pt>
    <dgm:pt modelId="{A6F73DDF-59FC-4762-8A11-CE9F2D098B9A}" type="parTrans" cxnId="{8F81B3D7-62D1-4E9D-AAF9-44FE89587AB6}">
      <dgm:prSet/>
      <dgm:spPr/>
      <dgm:t>
        <a:bodyPr/>
        <a:lstStyle/>
        <a:p>
          <a:endParaRPr lang="en-US"/>
        </a:p>
      </dgm:t>
    </dgm:pt>
    <dgm:pt modelId="{DF7C86A7-7505-4A3A-B970-3B163DA8EDAD}" type="sibTrans" cxnId="{8F81B3D7-62D1-4E9D-AAF9-44FE89587AB6}">
      <dgm:prSet/>
      <dgm:spPr/>
      <dgm:t>
        <a:bodyPr/>
        <a:lstStyle/>
        <a:p>
          <a:endParaRPr lang="en-US"/>
        </a:p>
      </dgm:t>
    </dgm:pt>
    <dgm:pt modelId="{93CE43E8-FA8C-4CAF-88C3-84BE9B597170}" type="pres">
      <dgm:prSet presAssocID="{E23034A5-5D06-4BF5-B232-F6EC97C5CAF2}" presName="Root" presStyleCnt="0">
        <dgm:presLayoutVars>
          <dgm:dir/>
          <dgm:resizeHandles val="exact"/>
        </dgm:presLayoutVars>
      </dgm:prSet>
      <dgm:spPr/>
    </dgm:pt>
    <dgm:pt modelId="{39322C3A-B4C7-4258-A601-F03B7A64B22C}" type="pres">
      <dgm:prSet presAssocID="{9A66A7DB-DC89-4067-A919-A5137398D05D}" presName="Composite" presStyleCnt="0"/>
      <dgm:spPr/>
    </dgm:pt>
    <dgm:pt modelId="{3F2C7732-97F5-4813-9342-E32C173B5BAE}" type="pres">
      <dgm:prSet presAssocID="{9A66A7DB-DC89-4067-A919-A5137398D05D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2" r="16309" b="3"/>
          <a:stretch>
            <a:fillRect l="-39000" r="-39000"/>
          </a:stretch>
        </a:blipFill>
      </dgm:spPr>
      <dgm:extLst>
        <a:ext uri="{E40237B7-FDA0-4F09-8148-C483321AD2D9}">
          <dgm14:cNvPr xmlns:dgm14="http://schemas.microsoft.com/office/drawing/2010/diagram" id="0" name="" descr="Farmland near Parkes NSW Australia"/>
        </a:ext>
      </dgm:extLst>
    </dgm:pt>
    <dgm:pt modelId="{81B235F4-DDB2-4686-A3DE-CB4409BABD67}" type="pres">
      <dgm:prSet presAssocID="{9A66A7DB-DC89-4067-A919-A5137398D05D}" presName="Subtitle" presStyleLbl="revTx" presStyleIdx="0" presStyleCnt="6">
        <dgm:presLayoutVars>
          <dgm:chMax val="0"/>
          <dgm:bulletEnabled/>
        </dgm:presLayoutVars>
      </dgm:prSet>
      <dgm:spPr/>
    </dgm:pt>
    <dgm:pt modelId="{B4E74A7A-7D16-47D2-9A29-20EC63D01F50}" type="pres">
      <dgm:prSet presAssocID="{9A66A7DB-DC89-4067-A919-A5137398D05D}" presName="Description" presStyleLbl="revTx" presStyleIdx="1" presStyleCnt="6">
        <dgm:presLayoutVars>
          <dgm:bulletEnabled/>
        </dgm:presLayoutVars>
      </dgm:prSet>
      <dgm:spPr/>
    </dgm:pt>
    <dgm:pt modelId="{26079034-83B3-4E29-88D0-93EB70B71478}" type="pres">
      <dgm:prSet presAssocID="{1CAE97BB-4D48-4C12-B70D-8AA6AFF6A6AF}" presName="sibTrans" presStyleLbl="sibTrans2D1" presStyleIdx="0" presStyleCnt="0"/>
      <dgm:spPr/>
    </dgm:pt>
    <dgm:pt modelId="{96CAC3BA-F186-4275-BF5A-43AA6B33E49C}" type="pres">
      <dgm:prSet presAssocID="{D9591A5C-9D7E-437F-9033-8C609BE0D2BA}" presName="Composite" presStyleCnt="0"/>
      <dgm:spPr/>
    </dgm:pt>
    <dgm:pt modelId="{DDA8B270-9E5D-4A73-9A5E-8809254D8776}" type="pres">
      <dgm:prSet presAssocID="{D9591A5C-9D7E-437F-9033-8C609BE0D2BA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r="25830" b="-2"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Toy tractor trailer carrying fresh organic vegetables, cucumber, broccoli, pepper, eggplant, carrot, green bell pepper, red hot pepper, on the soil dirt background with copy space"/>
        </a:ext>
      </dgm:extLst>
    </dgm:pt>
    <dgm:pt modelId="{6BDB782C-8487-413C-8CF6-8F6A5CBAEDB1}" type="pres">
      <dgm:prSet presAssocID="{D9591A5C-9D7E-437F-9033-8C609BE0D2BA}" presName="Subtitle" presStyleLbl="revTx" presStyleIdx="2" presStyleCnt="6">
        <dgm:presLayoutVars>
          <dgm:chMax val="0"/>
          <dgm:bulletEnabled/>
        </dgm:presLayoutVars>
      </dgm:prSet>
      <dgm:spPr/>
    </dgm:pt>
    <dgm:pt modelId="{DEAD58E6-B8BC-41C2-93AC-13410FC1E5A2}" type="pres">
      <dgm:prSet presAssocID="{D9591A5C-9D7E-437F-9033-8C609BE0D2BA}" presName="Description" presStyleLbl="revTx" presStyleIdx="3" presStyleCnt="6">
        <dgm:presLayoutVars>
          <dgm:bulletEnabled/>
        </dgm:presLayoutVars>
      </dgm:prSet>
      <dgm:spPr/>
    </dgm:pt>
    <dgm:pt modelId="{530F51DD-ED66-42A7-A6E7-2F922FBF800D}" type="pres">
      <dgm:prSet presAssocID="{8D9E1CF3-2143-4B29-AA19-8EC664B297FF}" presName="sibTrans" presStyleLbl="sibTrans2D1" presStyleIdx="0" presStyleCnt="0"/>
      <dgm:spPr/>
    </dgm:pt>
    <dgm:pt modelId="{F8C5020D-356C-49F9-91B7-4F5524F84D62}" type="pres">
      <dgm:prSet presAssocID="{B2CA7965-A685-4987-B3E7-5B6602CABB9E}" presName="Composite" presStyleCnt="0"/>
      <dgm:spPr/>
    </dgm:pt>
    <dgm:pt modelId="{B628FE9A-ED3A-4A19-9867-6EAF4C3B78C6}" type="pres">
      <dgm:prSet presAssocID="{B2CA7965-A685-4987-B3E7-5B6602CABB9E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r="10081" b="-2"/>
          <a:stretch>
            <a:fillRect l="-25000" r="-25000"/>
          </a:stretch>
        </a:blipFill>
      </dgm:spPr>
      <dgm:extLst>
        <a:ext uri="{E40237B7-FDA0-4F09-8148-C483321AD2D9}">
          <dgm14:cNvPr xmlns:dgm14="http://schemas.microsoft.com/office/drawing/2010/diagram" id="0" name="" descr="Bussiness growth:new life growing on green background"/>
        </a:ext>
      </dgm:extLst>
    </dgm:pt>
    <dgm:pt modelId="{C2D29157-EB1B-452D-B657-525E5DA1CEAF}" type="pres">
      <dgm:prSet presAssocID="{B2CA7965-A685-4987-B3E7-5B6602CABB9E}" presName="Subtitle" presStyleLbl="revTx" presStyleIdx="4" presStyleCnt="6">
        <dgm:presLayoutVars>
          <dgm:chMax val="0"/>
          <dgm:bulletEnabled/>
        </dgm:presLayoutVars>
      </dgm:prSet>
      <dgm:spPr/>
    </dgm:pt>
    <dgm:pt modelId="{370F619C-D7BA-4635-A4FA-DED7AB5DD4A4}" type="pres">
      <dgm:prSet presAssocID="{B2CA7965-A685-4987-B3E7-5B6602CABB9E}" presName="Description" presStyleLbl="revTx" presStyleIdx="5" presStyleCnt="6">
        <dgm:presLayoutVars>
          <dgm:bulletEnabled/>
        </dgm:presLayoutVars>
      </dgm:prSet>
      <dgm:spPr/>
    </dgm:pt>
  </dgm:ptLst>
  <dgm:cxnLst>
    <dgm:cxn modelId="{19BCC107-5B34-42F1-A3C2-7151EE889D2E}" type="presOf" srcId="{E23034A5-5D06-4BF5-B232-F6EC97C5CAF2}" destId="{93CE43E8-FA8C-4CAF-88C3-84BE9B597170}" srcOrd="0" destOrd="0" presId="urn:microsoft.com/office/officeart/2024/3/layout/verticalVisualTextBlock1"/>
    <dgm:cxn modelId="{6B53A50F-1D71-4A6C-813B-D14731C33B93}" type="presOf" srcId="{0ADF1134-8337-4AB9-BB10-1EBF57290D73}" destId="{DEAD58E6-B8BC-41C2-93AC-13410FC1E5A2}" srcOrd="0" destOrd="0" presId="urn:microsoft.com/office/officeart/2024/3/layout/verticalVisualTextBlock1"/>
    <dgm:cxn modelId="{CCA6D011-5997-4663-B278-A02B614487E7}" srcId="{9A66A7DB-DC89-4067-A919-A5137398D05D}" destId="{0DBE38B9-1BE4-45B0-94C3-2A8BD5066D17}" srcOrd="0" destOrd="0" parTransId="{2BBD151C-1259-45A1-809D-3031EE3566AF}" sibTransId="{36747C37-6756-47EB-B2AC-C38F018CFFB9}"/>
    <dgm:cxn modelId="{B891E425-9243-4078-8B89-56F337E98AE0}" type="presOf" srcId="{1CAE97BB-4D48-4C12-B70D-8AA6AFF6A6AF}" destId="{26079034-83B3-4E29-88D0-93EB70B71478}" srcOrd="0" destOrd="0" presId="urn:microsoft.com/office/officeart/2024/3/layout/verticalVisualTextBlock1"/>
    <dgm:cxn modelId="{59FDE42A-8375-4DA6-BDBF-EEC7FDC13E7C}" type="presOf" srcId="{9A66A7DB-DC89-4067-A919-A5137398D05D}" destId="{81B235F4-DDB2-4686-A3DE-CB4409BABD67}" srcOrd="0" destOrd="0" presId="urn:microsoft.com/office/officeart/2024/3/layout/verticalVisualTextBlock1"/>
    <dgm:cxn modelId="{E36BF22E-0720-437F-A06C-37F578652A7A}" srcId="{B2CA7965-A685-4987-B3E7-5B6602CABB9E}" destId="{CABE8890-DB7C-4237-9811-21CF5C25147D}" srcOrd="0" destOrd="0" parTransId="{1D45BD48-8404-4F56-BB8E-57AF978E183D}" sibTransId="{DAFBB0F8-0591-4C20-BE69-62BC0A1EC15B}"/>
    <dgm:cxn modelId="{F3EB8272-73F3-4E6B-8A03-084B43B366A1}" type="presOf" srcId="{C3D8248B-DC99-4211-8FB5-20E418563030}" destId="{B4E74A7A-7D16-47D2-9A29-20EC63D01F50}" srcOrd="0" destOrd="1" presId="urn:microsoft.com/office/officeart/2024/3/layout/verticalVisualTextBlock1"/>
    <dgm:cxn modelId="{F8CD4D75-C02A-455D-AC05-3D25BE282CFB}" type="presOf" srcId="{0DBE38B9-1BE4-45B0-94C3-2A8BD5066D17}" destId="{B4E74A7A-7D16-47D2-9A29-20EC63D01F50}" srcOrd="0" destOrd="0" presId="urn:microsoft.com/office/officeart/2024/3/layout/verticalVisualTextBlock1"/>
    <dgm:cxn modelId="{85D52B7A-D2AC-4B41-9B1B-62E76C8D567F}" srcId="{E23034A5-5D06-4BF5-B232-F6EC97C5CAF2}" destId="{D9591A5C-9D7E-437F-9033-8C609BE0D2BA}" srcOrd="1" destOrd="0" parTransId="{E9791B6B-F410-41F3-A90B-99B1D9CA7DB1}" sibTransId="{8D9E1CF3-2143-4B29-AA19-8EC664B297FF}"/>
    <dgm:cxn modelId="{A5822281-6B60-46E2-8A70-1559BD5BEA0F}" srcId="{E23034A5-5D06-4BF5-B232-F6EC97C5CAF2}" destId="{B2CA7965-A685-4987-B3E7-5B6602CABB9E}" srcOrd="2" destOrd="0" parTransId="{FAD99EDC-411B-4CFC-8F70-67EEBF7CCDDE}" sibTransId="{46600E8A-83A4-4C16-B999-1C6F27A17389}"/>
    <dgm:cxn modelId="{ADC2A288-0B2E-41FC-97FF-D35EAF52230E}" srcId="{D9591A5C-9D7E-437F-9033-8C609BE0D2BA}" destId="{6ACEECE0-A3F0-4726-A39B-9173D5E0A37B}" srcOrd="1" destOrd="0" parTransId="{2C05D799-9D71-48F9-8D4B-E51D10407EEB}" sibTransId="{86CE6529-C58A-467B-9962-A321B4301FCF}"/>
    <dgm:cxn modelId="{4B97298F-270C-4F01-B7C7-36E7E537C580}" type="presOf" srcId="{8D9E1CF3-2143-4B29-AA19-8EC664B297FF}" destId="{530F51DD-ED66-42A7-A6E7-2F922FBF800D}" srcOrd="0" destOrd="0" presId="urn:microsoft.com/office/officeart/2024/3/layout/verticalVisualTextBlock1"/>
    <dgm:cxn modelId="{A6A10891-E28C-4365-8C12-DA1E5FFCEE50}" srcId="{B2CA7965-A685-4987-B3E7-5B6602CABB9E}" destId="{8806841C-11A7-49E2-8069-CDA5A2BEACBA}" srcOrd="1" destOrd="0" parTransId="{F09AD778-1CEB-4738-A4F1-4E806BA62F47}" sibTransId="{848F6565-5549-4DE1-BCE9-E5AE12CAC0F8}"/>
    <dgm:cxn modelId="{7A0DAC93-2CC3-4BF8-8F05-23BF396658B5}" type="presOf" srcId="{CABE8890-DB7C-4237-9811-21CF5C25147D}" destId="{370F619C-D7BA-4635-A4FA-DED7AB5DD4A4}" srcOrd="0" destOrd="0" presId="urn:microsoft.com/office/officeart/2024/3/layout/verticalVisualTextBlock1"/>
    <dgm:cxn modelId="{BF8966B2-CDFC-44C7-91BD-C88ABE16D5B9}" type="presOf" srcId="{B2CA7965-A685-4987-B3E7-5B6602CABB9E}" destId="{C2D29157-EB1B-452D-B657-525E5DA1CEAF}" srcOrd="0" destOrd="0" presId="urn:microsoft.com/office/officeart/2024/3/layout/verticalVisualTextBlock1"/>
    <dgm:cxn modelId="{49CEABD1-02F5-41B2-A05B-B634BE605A4A}" srcId="{D9591A5C-9D7E-437F-9033-8C609BE0D2BA}" destId="{0ADF1134-8337-4AB9-BB10-1EBF57290D73}" srcOrd="0" destOrd="0" parTransId="{1EC7716B-C3DD-47FB-8329-0B5C7B80AA31}" sibTransId="{BBA1BCAE-434B-456B-A91B-29F8E2518B66}"/>
    <dgm:cxn modelId="{8F81B3D7-62D1-4E9D-AAF9-44FE89587AB6}" srcId="{9A66A7DB-DC89-4067-A919-A5137398D05D}" destId="{C3D8248B-DC99-4211-8FB5-20E418563030}" srcOrd="1" destOrd="0" parTransId="{A6F73DDF-59FC-4762-8A11-CE9F2D098B9A}" sibTransId="{DF7C86A7-7505-4A3A-B970-3B163DA8EDAD}"/>
    <dgm:cxn modelId="{54BBE0DB-97A7-46B6-AD15-70EAF4CD7EE0}" type="presOf" srcId="{8806841C-11A7-49E2-8069-CDA5A2BEACBA}" destId="{370F619C-D7BA-4635-A4FA-DED7AB5DD4A4}" srcOrd="0" destOrd="1" presId="urn:microsoft.com/office/officeart/2024/3/layout/verticalVisualTextBlock1"/>
    <dgm:cxn modelId="{88FE24DC-0DA4-4460-BBAF-066333FF8AB2}" srcId="{E23034A5-5D06-4BF5-B232-F6EC97C5CAF2}" destId="{9A66A7DB-DC89-4067-A919-A5137398D05D}" srcOrd="0" destOrd="0" parTransId="{28434421-B4E4-437D-9DA3-82279E11D3B0}" sibTransId="{1CAE97BB-4D48-4C12-B70D-8AA6AFF6A6AF}"/>
    <dgm:cxn modelId="{B0476DF2-3F11-4028-9318-595E6F0BE66F}" type="presOf" srcId="{6ACEECE0-A3F0-4726-A39B-9173D5E0A37B}" destId="{DEAD58E6-B8BC-41C2-93AC-13410FC1E5A2}" srcOrd="0" destOrd="1" presId="urn:microsoft.com/office/officeart/2024/3/layout/verticalVisualTextBlock1"/>
    <dgm:cxn modelId="{22FC77FC-72DB-442D-86F5-7C90BB3BBB18}" type="presOf" srcId="{D9591A5C-9D7E-437F-9033-8C609BE0D2BA}" destId="{6BDB782C-8487-413C-8CF6-8F6A5CBAEDB1}" srcOrd="0" destOrd="0" presId="urn:microsoft.com/office/officeart/2024/3/layout/verticalVisualTextBlock1"/>
    <dgm:cxn modelId="{D57FD883-8399-4F93-AE14-E5C705E716A7}" type="presParOf" srcId="{93CE43E8-FA8C-4CAF-88C3-84BE9B597170}" destId="{39322C3A-B4C7-4258-A601-F03B7A64B22C}" srcOrd="0" destOrd="0" presId="urn:microsoft.com/office/officeart/2024/3/layout/verticalVisualTextBlock1"/>
    <dgm:cxn modelId="{66FBCAC5-8DD0-4498-B932-D5E92FEA21E1}" type="presParOf" srcId="{39322C3A-B4C7-4258-A601-F03B7A64B22C}" destId="{3F2C7732-97F5-4813-9342-E32C173B5BAE}" srcOrd="0" destOrd="0" presId="urn:microsoft.com/office/officeart/2024/3/layout/verticalVisualTextBlock1"/>
    <dgm:cxn modelId="{B80EA08C-11FC-42F8-A2AB-664EA76FB1E9}" type="presParOf" srcId="{39322C3A-B4C7-4258-A601-F03B7A64B22C}" destId="{81B235F4-DDB2-4686-A3DE-CB4409BABD67}" srcOrd="1" destOrd="0" presId="urn:microsoft.com/office/officeart/2024/3/layout/verticalVisualTextBlock1"/>
    <dgm:cxn modelId="{E1C97D51-409D-4C6A-8108-AC89AF59B17F}" type="presParOf" srcId="{39322C3A-B4C7-4258-A601-F03B7A64B22C}" destId="{B4E74A7A-7D16-47D2-9A29-20EC63D01F50}" srcOrd="2" destOrd="0" presId="urn:microsoft.com/office/officeart/2024/3/layout/verticalVisualTextBlock1"/>
    <dgm:cxn modelId="{FF0C0FD8-B99A-445A-93C0-02F828109B79}" type="presParOf" srcId="{93CE43E8-FA8C-4CAF-88C3-84BE9B597170}" destId="{26079034-83B3-4E29-88D0-93EB70B71478}" srcOrd="1" destOrd="0" presId="urn:microsoft.com/office/officeart/2024/3/layout/verticalVisualTextBlock1"/>
    <dgm:cxn modelId="{057474EF-24D3-45DD-9864-C1DCEF309F3A}" type="presParOf" srcId="{93CE43E8-FA8C-4CAF-88C3-84BE9B597170}" destId="{96CAC3BA-F186-4275-BF5A-43AA6B33E49C}" srcOrd="2" destOrd="0" presId="urn:microsoft.com/office/officeart/2024/3/layout/verticalVisualTextBlock1"/>
    <dgm:cxn modelId="{899144EA-34B8-4F19-83EC-79FF81A1D756}" type="presParOf" srcId="{96CAC3BA-F186-4275-BF5A-43AA6B33E49C}" destId="{DDA8B270-9E5D-4A73-9A5E-8809254D8776}" srcOrd="0" destOrd="0" presId="urn:microsoft.com/office/officeart/2024/3/layout/verticalVisualTextBlock1"/>
    <dgm:cxn modelId="{4D4841B9-F865-495F-87BF-0437C7C28F12}" type="presParOf" srcId="{96CAC3BA-F186-4275-BF5A-43AA6B33E49C}" destId="{6BDB782C-8487-413C-8CF6-8F6A5CBAEDB1}" srcOrd="1" destOrd="0" presId="urn:microsoft.com/office/officeart/2024/3/layout/verticalVisualTextBlock1"/>
    <dgm:cxn modelId="{39418D63-E4E0-4FCD-85A4-200FF4B984EA}" type="presParOf" srcId="{96CAC3BA-F186-4275-BF5A-43AA6B33E49C}" destId="{DEAD58E6-B8BC-41C2-93AC-13410FC1E5A2}" srcOrd="2" destOrd="0" presId="urn:microsoft.com/office/officeart/2024/3/layout/verticalVisualTextBlock1"/>
    <dgm:cxn modelId="{2A9591BD-D280-4177-AFF7-74586F716F30}" type="presParOf" srcId="{93CE43E8-FA8C-4CAF-88C3-84BE9B597170}" destId="{530F51DD-ED66-42A7-A6E7-2F922FBF800D}" srcOrd="3" destOrd="0" presId="urn:microsoft.com/office/officeart/2024/3/layout/verticalVisualTextBlock1"/>
    <dgm:cxn modelId="{082F4DD8-6A64-4E3D-9EE6-41E4B5870A2B}" type="presParOf" srcId="{93CE43E8-FA8C-4CAF-88C3-84BE9B597170}" destId="{F8C5020D-356C-49F9-91B7-4F5524F84D62}" srcOrd="4" destOrd="0" presId="urn:microsoft.com/office/officeart/2024/3/layout/verticalVisualTextBlock1"/>
    <dgm:cxn modelId="{E72898B6-D5E0-4F27-A3A8-39227D2CC7DA}" type="presParOf" srcId="{F8C5020D-356C-49F9-91B7-4F5524F84D62}" destId="{B628FE9A-ED3A-4A19-9867-6EAF4C3B78C6}" srcOrd="0" destOrd="0" presId="urn:microsoft.com/office/officeart/2024/3/layout/verticalVisualTextBlock1"/>
    <dgm:cxn modelId="{667B7E7E-2385-43C0-9B8E-34F183D1F369}" type="presParOf" srcId="{F8C5020D-356C-49F9-91B7-4F5524F84D62}" destId="{C2D29157-EB1B-452D-B657-525E5DA1CEAF}" srcOrd="1" destOrd="0" presId="urn:microsoft.com/office/officeart/2024/3/layout/verticalVisualTextBlock1"/>
    <dgm:cxn modelId="{0F199EE9-B06E-4B8B-BEF2-2A10A8F5F7F6}" type="presParOf" srcId="{F8C5020D-356C-49F9-91B7-4F5524F84D62}" destId="{370F619C-D7BA-4635-A4FA-DED7AB5DD4A4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2C7732-97F5-4813-9342-E32C173B5BAE}">
      <dsp:nvSpPr>
        <dsp:cNvPr id="0" name=""/>
        <dsp:cNvSpPr/>
      </dsp:nvSpPr>
      <dsp:spPr>
        <a:xfrm>
          <a:off x="0" y="0"/>
          <a:ext cx="1228403" cy="122840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2" r="16309" b="3"/>
          <a:stretch>
            <a:fillRect l="-39000" r="-39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1B235F4-DDB2-4686-A3DE-CB4409BABD67}">
      <dsp:nvSpPr>
        <dsp:cNvPr id="0" name=""/>
        <dsp:cNvSpPr/>
      </dsp:nvSpPr>
      <dsp:spPr>
        <a:xfrm>
          <a:off x="1408403" y="0"/>
          <a:ext cx="5079551" cy="301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Climate Crisis</a:t>
          </a:r>
        </a:p>
      </dsp:txBody>
      <dsp:txXfrm>
        <a:off x="1408403" y="0"/>
        <a:ext cx="5079551" cy="301807"/>
      </dsp:txXfrm>
    </dsp:sp>
    <dsp:sp modelId="{B4E74A7A-7D16-47D2-9A29-20EC63D01F50}">
      <dsp:nvSpPr>
        <dsp:cNvPr id="0" name=""/>
        <dsp:cNvSpPr/>
      </dsp:nvSpPr>
      <dsp:spPr>
        <a:xfrm>
          <a:off x="1408403" y="301807"/>
          <a:ext cx="5079551" cy="926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Agriculture affects global temperature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08403" y="301807"/>
        <a:ext cx="5079551" cy="926596"/>
      </dsp:txXfrm>
    </dsp:sp>
    <dsp:sp modelId="{DDA8B270-9E5D-4A73-9A5E-8809254D8776}">
      <dsp:nvSpPr>
        <dsp:cNvPr id="0" name=""/>
        <dsp:cNvSpPr/>
      </dsp:nvSpPr>
      <dsp:spPr>
        <a:xfrm>
          <a:off x="0" y="1326675"/>
          <a:ext cx="1228403" cy="1228403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9" r="25830" b="-2"/>
          <a:stretch>
            <a:fillRect l="-25000" r="-25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DB782C-8487-413C-8CF6-8F6A5CBAEDB1}">
      <dsp:nvSpPr>
        <dsp:cNvPr id="0" name=""/>
        <dsp:cNvSpPr/>
      </dsp:nvSpPr>
      <dsp:spPr>
        <a:xfrm>
          <a:off x="1408403" y="1326675"/>
          <a:ext cx="5079551" cy="301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 dirty="0"/>
            <a:t>Food Security</a:t>
          </a:r>
        </a:p>
      </dsp:txBody>
      <dsp:txXfrm>
        <a:off x="1408403" y="1326675"/>
        <a:ext cx="5079551" cy="301807"/>
      </dsp:txXfrm>
    </dsp:sp>
    <dsp:sp modelId="{DEAD58E6-B8BC-41C2-93AC-13410FC1E5A2}">
      <dsp:nvSpPr>
        <dsp:cNvPr id="0" name=""/>
        <dsp:cNvSpPr/>
      </dsp:nvSpPr>
      <dsp:spPr>
        <a:xfrm>
          <a:off x="1408403" y="1628483"/>
          <a:ext cx="5079551" cy="926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Rising temperatures threaten global food production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408403" y="1628483"/>
        <a:ext cx="5079551" cy="926596"/>
      </dsp:txXfrm>
    </dsp:sp>
    <dsp:sp modelId="{B628FE9A-ED3A-4A19-9867-6EAF4C3B78C6}">
      <dsp:nvSpPr>
        <dsp:cNvPr id="0" name=""/>
        <dsp:cNvSpPr/>
      </dsp:nvSpPr>
      <dsp:spPr>
        <a:xfrm>
          <a:off x="0" y="2653351"/>
          <a:ext cx="1228403" cy="122840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68" r="10081" b="-2"/>
          <a:stretch>
            <a:fillRect l="-25000" r="-25000"/>
          </a:stretch>
        </a:blip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D29157-EB1B-452D-B657-525E5DA1CEAF}">
      <dsp:nvSpPr>
        <dsp:cNvPr id="0" name=""/>
        <dsp:cNvSpPr/>
      </dsp:nvSpPr>
      <dsp:spPr>
        <a:xfrm>
          <a:off x="1408403" y="2653351"/>
          <a:ext cx="5079551" cy="3018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Policy Gap</a:t>
          </a:r>
        </a:p>
      </dsp:txBody>
      <dsp:txXfrm>
        <a:off x="1408403" y="2653351"/>
        <a:ext cx="5079551" cy="301807"/>
      </dsp:txXfrm>
    </dsp:sp>
    <dsp:sp modelId="{370F619C-D7BA-4635-A4FA-DED7AB5DD4A4}">
      <dsp:nvSpPr>
        <dsp:cNvPr id="0" name=""/>
        <dsp:cNvSpPr/>
      </dsp:nvSpPr>
      <dsp:spPr>
        <a:xfrm>
          <a:off x="1408403" y="2955159"/>
          <a:ext cx="5079551" cy="926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Need data-driven insights for sustainable agriculture policies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1408403" y="2955159"/>
        <a:ext cx="5079551" cy="926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09A8BD-D43F-444F-9B63-7119896C84C4}" type="datetimeFigureOut">
              <a:rPr lang="en-US" smtClean="0"/>
              <a:t>9/7/2025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29DABA-E861-4B72-8006-5A7CFBC323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272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
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D1A7-B457-45AA-B6C3-57131F3ECF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5809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D1A7-B457-45AA-B6C3-57131F3ECF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317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28299D-8720-B140-DDE7-899826461E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854DE6-83C2-1D09-8724-0B10ADE1D8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F8DA1-8497-8E5A-8A4A-3E9F1DB9D4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069F35-1418-8496-9C8D-31021708F2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D1A7-B457-45AA-B6C3-57131F3ECF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844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5C13F2-AB92-ECCA-FDC6-424431398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7847C4-026E-399B-98A8-9883412C09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9D0FAE-926E-031C-39F9-31F9148A20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A1575-2F6C-FD5F-CB31-56BB081401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D1A7-B457-45AA-B6C3-57131F3ECF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39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D1A7-B457-45AA-B6C3-57131F3ECF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362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F6B92E-A8A8-E79E-E4CA-DAC47095A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49BA3E-37F1-EFFA-AD4B-397E2C675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635056-1ACB-2412-9A3A-17AB5935E1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0953D-21DB-9A17-A394-71C87BAB66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D1A7-B457-45AA-B6C3-57131F3ECF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375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6D70-7F92-31E7-63B6-9A8FAE0DD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352D0A-C789-238E-5CF2-BF14C4AB3F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7FD71-E387-C681-7261-F11D91AC0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95C39-5A4E-CC1A-87B8-EE105E899A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D1A7-B457-45AA-B6C3-57131F3ECF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5303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CCF62E-1EE2-ED53-344D-23CED32E6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7730B8-008E-E7C8-FEA0-C6F717BEAA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8F767-106D-CA17-B055-578AEA82CD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F389F-6497-34EE-8072-947AC1B3DE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D1A7-B457-45AA-B6C3-57131F3ECF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73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33CD6-A79F-CC03-429B-95D64FF1E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FEE4FA-E82F-E544-1301-C12FDB6235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47ACC3-0503-1A31-281D-DC3C07635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FD8BB2-C721-F2B2-D204-274115B207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D1A7-B457-45AA-B6C3-57131F3ECF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9449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A7500-8B0D-022C-B7E9-D9A9D04C6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6BAD05-7AFD-A9D0-1500-A5EF3010C4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A796FA-0EFF-D42C-1A62-C6621C87D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80F1B7-F298-5D74-58F3-3DCF40863B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D1A7-B457-45AA-B6C3-57131F3ECF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527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34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0621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579467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8256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625836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547760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080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74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520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330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82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9/7/2025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141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9/7/2025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208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9/7/2025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5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55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9/7/2025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7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A38F49-B3E2-4BF0-BEC7-C30D34ABBB8D}" type="datetime1">
              <a:rPr lang="en-US" smtClean="0"/>
              <a:t>9/7/2025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388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5830C3ED-7A74-1C91-248C-E2FDB087D1B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prstClr val="white"/>
            </a:duotone>
          </a:blip>
          <a:srcRect l="21039" r="21011"/>
          <a:stretch>
            <a:fillRect/>
          </a:stretch>
        </p:blipFill>
        <p:spPr>
          <a:xfrm>
            <a:off x="5123543" y="-1"/>
            <a:ext cx="7065281" cy="6858001"/>
          </a:xfrm>
          <a:custGeom>
            <a:avLst/>
            <a:gdLst/>
            <a:ahLst/>
            <a:cxnLst/>
            <a:rect l="l" t="t" r="r" b="b"/>
            <a:pathLst>
              <a:path w="7065281" h="6858001">
                <a:moveTo>
                  <a:pt x="379987" y="0"/>
                </a:moveTo>
                <a:lnTo>
                  <a:pt x="7065281" y="0"/>
                </a:lnTo>
                <a:lnTo>
                  <a:pt x="7065281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207F69-90FA-0A80-FE62-0D5401831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66" y="1678666"/>
            <a:ext cx="5123515" cy="236909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/>
              <a:t>Predicting Climate Temperature from Agricultural Emissions</a:t>
            </a:r>
            <a:br>
              <a:rPr lang="en-US" sz="2600"/>
            </a:br>
            <a:br>
              <a:rPr lang="en-US" sz="2600"/>
            </a:br>
            <a:r>
              <a:rPr lang="en-US" sz="2600"/>
              <a:t>Using FAO and IPCC Data to Support Sustainable Agriculture</a:t>
            </a:r>
            <a:br>
              <a:rPr lang="en-US" sz="2600"/>
            </a:br>
            <a:endParaRPr lang="en-US" sz="26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5C8551-3464-4B6F-98D8-C1AC6BAA73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7335" y="4050831"/>
            <a:ext cx="5113217" cy="1096901"/>
          </a:xfrm>
        </p:spPr>
        <p:txBody>
          <a:bodyPr>
            <a:normAutofit/>
          </a:bodyPr>
          <a:lstStyle/>
          <a:p>
            <a:r>
              <a:rPr lang="en-US" sz="1600"/>
              <a:t>Lorian Barrett</a:t>
            </a:r>
          </a:p>
          <a:p>
            <a:r>
              <a:rPr lang="en-US" sz="1600"/>
              <a:t>7 Sept 2025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1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1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025494-E14F-825B-783B-FF1497D98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5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6" name="Isosceles Triangle 35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7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Isosceles Triangle 39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5D4EEA5-7436-BD2F-914C-2B43234B0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Key Takeaways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C0901-4949-488C-BE9E-A20509C08289}"/>
              </a:ext>
            </a:extLst>
          </p:cNvPr>
          <p:cNvSpPr txBox="1"/>
          <p:nvPr/>
        </p:nvSpPr>
        <p:spPr>
          <a:xfrm>
            <a:off x="5209563" y="2160589"/>
            <a:ext cx="4064439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  <a:t>Clear warming trend: 0.87°C average increase (1990-2009)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  <a:t>Best predictor: Year (0.546 correlation) shows accelerating change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  <a:t>Agricultural factors: Supply chain (transport/retail) matter most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  <a:t>Model performance: 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  <a:t>Random Forest achieved 42% accuracyPolicy focus:</a:t>
            </a:r>
          </a:p>
          <a:p>
            <a:pPr marL="34290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700" b="1">
                <a:solidFill>
                  <a:schemeClr val="tx1">
                    <a:lumMod val="75000"/>
                    <a:lumOff val="25000"/>
                  </a:schemeClr>
                </a:solidFill>
              </a:rPr>
              <a:t> Target food systems, not just farm-level emissions</a:t>
            </a:r>
            <a:endParaRPr lang="en-US" sz="17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Content Placeholder 4" descr="Farmer spraying his crops using a drone">
            <a:extLst>
              <a:ext uri="{FF2B5EF4-FFF2-40B4-BE49-F238E27FC236}">
                <a16:creationId xmlns:a16="http://schemas.microsoft.com/office/drawing/2014/main" id="{9D8BEB76-669D-C3DE-16D8-63163AFFD0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1876" r="33874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3" name="Isosceles Triangle 42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81807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2D36CD-5C86-40CB-687C-AB42835FF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8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0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1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2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44" name="Isosceles Triangle 43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967A90-627E-F8D4-68BB-BF7B38A38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1327" y="350407"/>
            <a:ext cx="5068259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Business &amp; Policy Insights</a:t>
            </a:r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BEC62C-71DD-75FD-2487-DFFDE3E7961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93509" y="1236200"/>
            <a:ext cx="5380649" cy="3880773"/>
          </a:xfrm>
        </p:spPr>
        <p:txBody>
          <a:bodyPr>
            <a:noAutofit/>
          </a:bodyPr>
          <a:lstStyle/>
          <a:p>
            <a:pPr marL="0" indent="0">
              <a:spcBef>
                <a:spcPts val="1200"/>
              </a:spcBef>
              <a:buNone/>
            </a:pPr>
            <a:r>
              <a:rPr lang="en-US" sz="1400" b="1"/>
              <a:t>Policymakers</a:t>
            </a:r>
          </a:p>
          <a:p>
            <a:pPr>
              <a:spcBef>
                <a:spcPts val="1200"/>
              </a:spcBef>
            </a:pPr>
            <a:r>
              <a:rPr lang="en-US" sz="1000" b="1"/>
              <a:t>Focus on food transport/retail emission standards</a:t>
            </a:r>
          </a:p>
          <a:p>
            <a:pPr>
              <a:spcBef>
                <a:spcPts val="1200"/>
              </a:spcBef>
            </a:pPr>
            <a:r>
              <a:rPr lang="en-US" sz="1000" b="1"/>
              <a:t>Use time-based models for climate forecasting</a:t>
            </a:r>
          </a:p>
          <a:p>
            <a:pPr>
              <a:spcBef>
                <a:spcPts val="1200"/>
              </a:spcBef>
            </a:pPr>
            <a:r>
              <a:rPr lang="en-US" sz="1000" b="1"/>
              <a:t>Address supply chain efficiency regulations</a:t>
            </a:r>
          </a:p>
          <a:p>
            <a:pPr>
              <a:spcBef>
                <a:spcPts val="1200"/>
              </a:spcBef>
            </a:pPr>
            <a:r>
              <a:rPr lang="en-US" sz="1000" b="1"/>
              <a:t>Plan for 0.05°C/year continued warming</a:t>
            </a:r>
          </a:p>
          <a:p>
            <a:pPr>
              <a:spcBef>
                <a:spcPts val="1200"/>
              </a:spcBef>
            </a:pPr>
            <a:endParaRPr lang="en-US" sz="1000" b="1"/>
          </a:p>
          <a:p>
            <a:pPr marL="0" indent="0">
              <a:spcBef>
                <a:spcPts val="1200"/>
              </a:spcBef>
              <a:buNone/>
            </a:pPr>
            <a:r>
              <a:rPr lang="en-US" sz="1200" b="1"/>
              <a:t>Agricultural Businesses</a:t>
            </a:r>
          </a:p>
          <a:p>
            <a:pPr>
              <a:spcBef>
                <a:spcPts val="1200"/>
              </a:spcBef>
            </a:pPr>
            <a:r>
              <a:rPr lang="en-US" sz="1000" b="1"/>
              <a:t>Prioritize logistics and distribution improvements</a:t>
            </a:r>
          </a:p>
          <a:p>
            <a:pPr>
              <a:spcBef>
                <a:spcPts val="1200"/>
              </a:spcBef>
            </a:pPr>
            <a:r>
              <a:rPr lang="en-US" sz="1000" b="1"/>
              <a:t>Invest in transport efficiency technologies</a:t>
            </a:r>
          </a:p>
          <a:p>
            <a:pPr>
              <a:spcBef>
                <a:spcPts val="1200"/>
              </a:spcBef>
            </a:pPr>
            <a:r>
              <a:rPr lang="en-US" sz="1000" b="1"/>
              <a:t>Monitor supply chain carbon footprint</a:t>
            </a:r>
          </a:p>
          <a:p>
            <a:pPr>
              <a:spcBef>
                <a:spcPts val="1200"/>
              </a:spcBef>
            </a:pPr>
            <a:r>
              <a:rPr lang="en-US" sz="1000" b="1"/>
              <a:t>Prepare operations for temperature increases</a:t>
            </a:r>
          </a:p>
          <a:p>
            <a:pPr>
              <a:spcBef>
                <a:spcPts val="1200"/>
              </a:spcBef>
            </a:pPr>
            <a:endParaRPr lang="en-US" sz="1000" b="1"/>
          </a:p>
          <a:p>
            <a:pPr marL="0" indent="0">
              <a:spcBef>
                <a:spcPts val="1200"/>
              </a:spcBef>
              <a:buNone/>
            </a:pPr>
            <a:r>
              <a:rPr lang="en-US" sz="1100" b="1"/>
              <a:t>Researchers &amp; Analysts</a:t>
            </a:r>
          </a:p>
          <a:p>
            <a:pPr>
              <a:spcBef>
                <a:spcPts val="1200"/>
              </a:spcBef>
            </a:pPr>
            <a:r>
              <a:rPr lang="en-US" sz="1000" b="1"/>
              <a:t>Include more recent post-2009 data</a:t>
            </a:r>
          </a:p>
          <a:p>
            <a:pPr>
              <a:spcBef>
                <a:spcPts val="1200"/>
              </a:spcBef>
            </a:pPr>
            <a:r>
              <a:rPr lang="en-US" sz="1000" b="1"/>
              <a:t>Investigate external climate variables</a:t>
            </a:r>
          </a:p>
          <a:p>
            <a:pPr>
              <a:spcBef>
                <a:spcPts val="1200"/>
              </a:spcBef>
            </a:pPr>
            <a:r>
              <a:rPr lang="en-US" sz="1000" b="1"/>
              <a:t>Explore sector-specific emission impacts</a:t>
            </a:r>
          </a:p>
          <a:p>
            <a:pPr>
              <a:spcBef>
                <a:spcPts val="1200"/>
              </a:spcBef>
            </a:pPr>
            <a:r>
              <a:rPr lang="en-US" sz="1000" b="1"/>
              <a:t>Develop ensemble prediction models</a:t>
            </a:r>
            <a:endParaRPr lang="en-US" sz="1000" b="1" dirty="0"/>
          </a:p>
        </p:txBody>
      </p:sp>
      <p:pic>
        <p:nvPicPr>
          <p:cNvPr id="6" name="Picture 5" descr="Aerial view of the green fields">
            <a:extLst>
              <a:ext uri="{FF2B5EF4-FFF2-40B4-BE49-F238E27FC236}">
                <a16:creationId xmlns:a16="http://schemas.microsoft.com/office/drawing/2014/main" id="{C0D6F660-92DF-576A-18AF-9B0FEF23A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3" r="23697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280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EFDD23-E816-1ED3-1CE2-C85921A7C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Content Placeholder 4" descr="Rice research, plant disease investigation, Science of plant research, Chromosome DNA and genetic, Scientist researching.">
            <a:extLst>
              <a:ext uri="{FF2B5EF4-FFF2-40B4-BE49-F238E27FC236}">
                <a16:creationId xmlns:a16="http://schemas.microsoft.com/office/drawing/2014/main" id="{7B79127A-3BB3-808F-FA69-C160F66E17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3723" b="9668"/>
          <a:stretch>
            <a:fillRect/>
          </a:stretch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5BADCF3-7DF0-5CB8-F324-AF0389965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6296" y="268219"/>
            <a:ext cx="6487955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Limitations and Future Work</a:t>
            </a: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Isosceles Triangle 35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7DAB47C-892F-1439-2890-40E0B8E2A3C3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2728798" y="1340336"/>
            <a:ext cx="6487955" cy="485618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en-US" b="1" dirty="0"/>
              <a:t>Current Limitations</a:t>
            </a:r>
          </a:p>
          <a:p>
            <a:pPr>
              <a:lnSpc>
                <a:spcPct val="90000"/>
              </a:lnSpc>
              <a:spcBef>
                <a:spcPts val="2500"/>
              </a:spcBef>
            </a:pPr>
            <a:r>
              <a:rPr lang="en-US" sz="1050" b="1" dirty="0"/>
              <a:t>Model Performance: Only 42% variance explained - significant factors missing</a:t>
            </a:r>
          </a:p>
          <a:p>
            <a:pPr>
              <a:lnSpc>
                <a:spcPct val="90000"/>
              </a:lnSpc>
              <a:spcBef>
                <a:spcPts val="2500"/>
              </a:spcBef>
            </a:pPr>
            <a:r>
              <a:rPr lang="en-US" sz="1050" b="1" dirty="0"/>
              <a:t>Data Window: Limited to 1990-2009, missing recent climate acceleration</a:t>
            </a:r>
          </a:p>
          <a:p>
            <a:pPr>
              <a:lnSpc>
                <a:spcPct val="90000"/>
              </a:lnSpc>
              <a:spcBef>
                <a:spcPts val="2500"/>
              </a:spcBef>
            </a:pPr>
            <a:r>
              <a:rPr lang="en-US" sz="1050" b="1" dirty="0"/>
              <a:t>Correlation Focus: Agricultural emissions showed weaker relationships than expected</a:t>
            </a:r>
          </a:p>
          <a:p>
            <a:pPr>
              <a:lnSpc>
                <a:spcPct val="90000"/>
              </a:lnSpc>
              <a:spcBef>
                <a:spcPts val="2500"/>
              </a:spcBef>
            </a:pPr>
            <a:r>
              <a:rPr lang="en-US" sz="1050" b="1" dirty="0"/>
              <a:t>Geographic Scope: Country-level data may miss local agricultural variations</a:t>
            </a:r>
          </a:p>
          <a:p>
            <a:pPr marL="0" indent="0">
              <a:lnSpc>
                <a:spcPct val="90000"/>
              </a:lnSpc>
              <a:spcBef>
                <a:spcPts val="2500"/>
              </a:spcBef>
              <a:buNone/>
            </a:pPr>
            <a:r>
              <a:rPr lang="en-US" b="1" dirty="0"/>
              <a:t>Future Improvements</a:t>
            </a:r>
          </a:p>
          <a:p>
            <a:pPr>
              <a:lnSpc>
                <a:spcPct val="90000"/>
              </a:lnSpc>
              <a:spcBef>
                <a:spcPts val="2500"/>
              </a:spcBef>
            </a:pPr>
            <a:r>
              <a:rPr lang="en-US" sz="1050" b="1" dirty="0"/>
              <a:t>Recent Data: Extend analysis through 2020s for current patterns</a:t>
            </a:r>
          </a:p>
          <a:p>
            <a:pPr>
              <a:lnSpc>
                <a:spcPct val="90000"/>
              </a:lnSpc>
              <a:spcBef>
                <a:spcPts val="2500"/>
              </a:spcBef>
            </a:pPr>
            <a:r>
              <a:rPr lang="en-US" sz="1050" b="1" dirty="0"/>
              <a:t>Climate Variables: Include precipitation, extreme weather events</a:t>
            </a:r>
          </a:p>
          <a:p>
            <a:pPr>
              <a:lnSpc>
                <a:spcPct val="90000"/>
              </a:lnSpc>
              <a:spcBef>
                <a:spcPts val="2500"/>
              </a:spcBef>
            </a:pPr>
            <a:r>
              <a:rPr lang="en-US" sz="1050" b="1" dirty="0"/>
              <a:t>Sector Specificity: Separate crop types, farming practices by region</a:t>
            </a:r>
          </a:p>
          <a:p>
            <a:pPr>
              <a:lnSpc>
                <a:spcPct val="90000"/>
              </a:lnSpc>
              <a:spcBef>
                <a:spcPts val="2500"/>
              </a:spcBef>
            </a:pPr>
            <a:r>
              <a:rPr lang="en-US" sz="1050" b="1" dirty="0"/>
              <a:t>Lag Analysis: Test time delays between emissions and temperature response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368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9179DE42-5613-4B35-A1E6-6CCBAA13C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EB898B32-3891-4C3A-8F58-C5969D2E90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48300" y="0"/>
            <a:ext cx="1219200" cy="6858000"/>
          </a:xfrm>
          <a:prstGeom prst="line">
            <a:avLst/>
          </a:prstGeom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AE4806D-B8F9-4679-A68A-9BD21C01A3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7175" y="3681413"/>
            <a:ext cx="4763558" cy="3176587"/>
          </a:xfrm>
          <a:prstGeom prst="line">
            <a:avLst/>
          </a:prstGeom>
          <a:ln w="9525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ectangle 23">
            <a:extLst>
              <a:ext uri="{FF2B5EF4-FFF2-40B4-BE49-F238E27FC236}">
                <a16:creationId xmlns:a16="http://schemas.microsoft.com/office/drawing/2014/main" id="{52FB45E9-914E-4471-AC87-E475CD5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8764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4" name="Rectangle 25">
            <a:extLst>
              <a:ext uri="{FF2B5EF4-FFF2-40B4-BE49-F238E27FC236}">
                <a16:creationId xmlns:a16="http://schemas.microsoft.com/office/drawing/2014/main" id="{C310626D-5743-49D4-8F7D-88C4F8F05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80730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3C195FC1-B568-4C72-9902-34CB35DDD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9621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Rectangle 27">
            <a:extLst>
              <a:ext uri="{FF2B5EF4-FFF2-40B4-BE49-F238E27FC236}">
                <a16:creationId xmlns:a16="http://schemas.microsoft.com/office/drawing/2014/main" id="{EF2BDF77-362C-43F0-8CBB-A969EC2AE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1788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0" name="Isosceles Triangle 59">
            <a:extLst>
              <a:ext uri="{FF2B5EF4-FFF2-40B4-BE49-F238E27FC236}">
                <a16:creationId xmlns:a16="http://schemas.microsoft.com/office/drawing/2014/main" id="{4BE96B01-3929-432D-B8C2-ADBCB74C2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48954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A6FCDE6-CDE2-4C51-B18E-A95CFB6797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6287" y="-8467"/>
            <a:ext cx="9175713" cy="6866467"/>
          </a:xfrm>
          <a:custGeom>
            <a:avLst/>
            <a:gdLst>
              <a:gd name="connsiteX0" fmla="*/ 0 w 9175713"/>
              <a:gd name="connsiteY0" fmla="*/ 0 h 6866467"/>
              <a:gd name="connsiteX1" fmla="*/ 1249825 w 9175713"/>
              <a:gd name="connsiteY1" fmla="*/ 0 h 6866467"/>
              <a:gd name="connsiteX2" fmla="*/ 1249825 w 9175713"/>
              <a:gd name="connsiteY2" fmla="*/ 8467 h 6866467"/>
              <a:gd name="connsiteX3" fmla="*/ 9175713 w 9175713"/>
              <a:gd name="connsiteY3" fmla="*/ 8467 h 6866467"/>
              <a:gd name="connsiteX4" fmla="*/ 9175713 w 9175713"/>
              <a:gd name="connsiteY4" fmla="*/ 6866467 h 6866467"/>
              <a:gd name="connsiteX5" fmla="*/ 1249825 w 9175713"/>
              <a:gd name="connsiteY5" fmla="*/ 6866467 h 6866467"/>
              <a:gd name="connsiteX6" fmla="*/ 1109382 w 9175713"/>
              <a:gd name="connsiteY6" fmla="*/ 6866467 h 686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75713" h="6866467">
                <a:moveTo>
                  <a:pt x="0" y="0"/>
                </a:moveTo>
                <a:lnTo>
                  <a:pt x="1249825" y="0"/>
                </a:lnTo>
                <a:lnTo>
                  <a:pt x="1249825" y="8467"/>
                </a:lnTo>
                <a:lnTo>
                  <a:pt x="9175713" y="8467"/>
                </a:lnTo>
                <a:lnTo>
                  <a:pt x="9175713" y="6866467"/>
                </a:lnTo>
                <a:lnTo>
                  <a:pt x="1249825" y="6866467"/>
                </a:lnTo>
                <a:lnTo>
                  <a:pt x="1109382" y="686646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E5B221-2695-72E8-7BDA-AAAB1C6F4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9136" y="1020871"/>
            <a:ext cx="6960759" cy="2849671"/>
          </a:xfrm>
        </p:spPr>
        <p:txBody>
          <a:bodyPr>
            <a:normAutofit/>
          </a:bodyPr>
          <a:lstStyle/>
          <a:p>
            <a:pPr algn="l"/>
            <a:r>
              <a:rPr lang="en-US" sz="6000">
                <a:solidFill>
                  <a:srgbClr val="FFFFFF"/>
                </a:solidFill>
              </a:rPr>
              <a:t>Appendix</a:t>
            </a:r>
          </a:p>
        </p:txBody>
      </p:sp>
      <p:sp>
        <p:nvSpPr>
          <p:cNvPr id="64" name="Isosceles Triangle 63">
            <a:extLst>
              <a:ext uri="{FF2B5EF4-FFF2-40B4-BE49-F238E27FC236}">
                <a16:creationId xmlns:a16="http://schemas.microsoft.com/office/drawing/2014/main" id="{9D2E8756-2465-473A-BA2A-2DB1D6224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062562" y="3271487"/>
            <a:ext cx="220660" cy="186439"/>
          </a:xfrm>
          <a:prstGeom prst="triangl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7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B34B7-DF2F-FE0C-9646-1BB2EEEA8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A: Variable Selection Criteria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3CF6F2-A756-6347-65EE-21087F02BA40}"/>
              </a:ext>
            </a:extLst>
          </p:cNvPr>
          <p:cNvSpPr txBox="1"/>
          <p:nvPr/>
        </p:nvSpPr>
        <p:spPr>
          <a:xfrm>
            <a:off x="677334" y="1663430"/>
            <a:ext cx="890080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1. Data Completeness Analysis (Section 3.2)</a:t>
            </a:r>
          </a:p>
          <a:p>
            <a: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Prioritized variables with complete data (0 missing values)</a:t>
            </a:r>
          </a:p>
          <a:p>
            <a: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Available options: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total_emission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Rice Cultivation, Food Transport, Food Retail, Food Processing, Fertilizers Manufacturing, all population variables</a:t>
            </a:r>
          </a:p>
          <a:p>
            <a:endParaRPr lang="en-US" sz="1400" b="1" dirty="0"/>
          </a:p>
          <a:p>
            <a:r>
              <a:rPr lang="en-US" sz="1400" b="1" dirty="0"/>
              <a:t>2. Correlation Analysis (Section 5.3) </a:t>
            </a:r>
          </a:p>
          <a:p>
            <a: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Selected variables with strongest correlations to temperature</a:t>
            </a:r>
          </a:p>
          <a:p>
            <a: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Top agricultural factors: Food Transport (0.076), Food Retail (0.073)</a:t>
            </a:r>
          </a:p>
          <a:p>
            <a:endParaRPr lang="en-US" sz="1400" b="1" dirty="0"/>
          </a:p>
          <a:p>
            <a:r>
              <a:rPr lang="en-US" sz="1400" b="1" dirty="0"/>
              <a:t>3. Project Alignment (Section 1.3)</a:t>
            </a:r>
          </a:p>
          <a:p>
            <a: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Focused on agricultural emission sources relevant to stakeholders</a:t>
            </a:r>
          </a:p>
          <a:p>
            <a: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Emphasized actionable variables for policy/business decisions</a:t>
            </a:r>
          </a:p>
          <a:p>
            <a:endParaRPr lang="en-US" sz="1400" b="1" dirty="0"/>
          </a:p>
          <a:p>
            <a:r>
              <a:rPr lang="en-US" sz="1400" b="1" dirty="0"/>
              <a:t>4. Modeling Considerations</a:t>
            </a:r>
          </a:p>
          <a:p>
            <a: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Limited to manageable number of interpretable variables</a:t>
            </a:r>
          </a:p>
          <a:p>
            <a:pPr marL="342900" indent="-342900">
              <a:spcBef>
                <a:spcPts val="6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Avoided redundant population metrics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63700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5C4AB-817D-390F-5666-E9302606B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0B93-9AC7-7DC7-DBE9-917C0530E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 B: Trello Board Project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77F10B-54C8-75F5-6ED8-5064F8D54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30" y="1576825"/>
            <a:ext cx="9015241" cy="44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83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F18935-D18D-33FD-9B78-0590F7B61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Isosceles Triangle 62">
            <a:extLst>
              <a:ext uri="{FF2B5EF4-FFF2-40B4-BE49-F238E27FC236}">
                <a16:creationId xmlns:a16="http://schemas.microsoft.com/office/drawing/2014/main" id="{BBFBD429-C7AA-4D85-BEBF-26ECE2DBA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5" name="Parallelogram 64">
            <a:extLst>
              <a:ext uri="{FF2B5EF4-FFF2-40B4-BE49-F238E27FC236}">
                <a16:creationId xmlns:a16="http://schemas.microsoft.com/office/drawing/2014/main" id="{7A9CEEF0-7547-4FA2-93BD-0B8C799DD2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24188" y="0"/>
            <a:ext cx="9372600" cy="6858000"/>
          </a:xfrm>
          <a:prstGeom prst="parallelogram">
            <a:avLst>
              <a:gd name="adj" fmla="val 14937"/>
            </a:avLst>
          </a:prstGeom>
          <a:solidFill>
            <a:schemeClr val="bg1">
              <a:alpha val="89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A02E860-D290-48CF-9C38-BC8EB8854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CBF60179-3A15-468E-86D0-1C2FFD504B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23">
            <a:extLst>
              <a:ext uri="{FF2B5EF4-FFF2-40B4-BE49-F238E27FC236}">
                <a16:creationId xmlns:a16="http://schemas.microsoft.com/office/drawing/2014/main" id="{87ED294B-4D40-44B4-86E7-F23C04688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7A761-9AA1-77FC-CAA6-D457CB661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6047" y="609600"/>
            <a:ext cx="6487955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Why this matters</a:t>
            </a:r>
          </a:p>
        </p:txBody>
      </p:sp>
      <p:sp>
        <p:nvSpPr>
          <p:cNvPr id="73" name="Rectangle 25">
            <a:extLst>
              <a:ext uri="{FF2B5EF4-FFF2-40B4-BE49-F238E27FC236}">
                <a16:creationId xmlns:a16="http://schemas.microsoft.com/office/drawing/2014/main" id="{55D78701-1D8D-45A3-9B44-A94C334622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Isosceles Triangle 74">
            <a:extLst>
              <a:ext uri="{FF2B5EF4-FFF2-40B4-BE49-F238E27FC236}">
                <a16:creationId xmlns:a16="http://schemas.microsoft.com/office/drawing/2014/main" id="{B8C595DB-254F-4E8B-9C0D-648B3FF1B0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Rectangle 27">
            <a:extLst>
              <a:ext uri="{FF2B5EF4-FFF2-40B4-BE49-F238E27FC236}">
                <a16:creationId xmlns:a16="http://schemas.microsoft.com/office/drawing/2014/main" id="{2E000235-D5DF-4D2F-AECA-3814821B5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9" name="Rectangle 28">
            <a:extLst>
              <a:ext uri="{FF2B5EF4-FFF2-40B4-BE49-F238E27FC236}">
                <a16:creationId xmlns:a16="http://schemas.microsoft.com/office/drawing/2014/main" id="{D7CE0E87-2C2C-4907-BBE3-D24D86C42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1" name="Rectangle 29">
            <a:extLst>
              <a:ext uri="{FF2B5EF4-FFF2-40B4-BE49-F238E27FC236}">
                <a16:creationId xmlns:a16="http://schemas.microsoft.com/office/drawing/2014/main" id="{8FF0BC47-4F6D-4430-8C11-E1566CBF63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5B73C5C4-3778-4E76-9467-8B46C9F91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906EF69E-A133-4B35-3A90-CDA13006B7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63923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2786047" y="2159000"/>
          <a:ext cx="6487955" cy="38823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037474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DC31EEE-4D38-B115-855E-6F988FBB3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erial view of solar farm">
            <a:extLst>
              <a:ext uri="{FF2B5EF4-FFF2-40B4-BE49-F238E27FC236}">
                <a16:creationId xmlns:a16="http://schemas.microsoft.com/office/drawing/2014/main" id="{A6A965DC-DD20-C9B0-3192-33E7D7B638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0" r="4441" b="-2"/>
          <a:stretch>
            <a:fillRect/>
          </a:stretch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4B86A2-E866-1FE0-389D-32C863312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What we wanted to find out</a:t>
            </a:r>
            <a:endParaRPr lang="en-US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A6E17BB-CBF5-6D8F-C53C-7923DDC4F038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77334" y="2160589"/>
            <a:ext cx="3851122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00100">
              <a:spcBef>
                <a:spcPts val="2500"/>
              </a:spcBef>
              <a:spcAft>
                <a:spcPct val="35000"/>
              </a:spcAft>
              <a:buNone/>
              <a:defRPr b="1"/>
            </a:pPr>
            <a:r>
              <a:rPr lang="en-US" b="1" dirty="0"/>
              <a:t>Which agri-food activities most strongly correlate with temperature changes?</a:t>
            </a:r>
          </a:p>
          <a:p>
            <a:pPr marL="0" indent="0" defTabSz="800100">
              <a:spcBef>
                <a:spcPts val="2500"/>
              </a:spcBef>
              <a:spcAft>
                <a:spcPct val="35000"/>
              </a:spcAft>
              <a:buNone/>
              <a:defRPr b="1"/>
            </a:pPr>
            <a:r>
              <a:rPr lang="en-US" b="1" dirty="0"/>
              <a:t>Can we predict temperature from agricultural emission patterns?</a:t>
            </a:r>
          </a:p>
          <a:p>
            <a:pPr marL="0" indent="0" defTabSz="800100">
              <a:spcBef>
                <a:spcPts val="2500"/>
              </a:spcBef>
              <a:spcAft>
                <a:spcPct val="35000"/>
              </a:spcAft>
              <a:buNone/>
              <a:defRPr b="1"/>
            </a:pPr>
            <a:r>
              <a:rPr lang="en-US" b="1" dirty="0"/>
              <a:t>What actionable insights can guide policy and business decisions?</a:t>
            </a:r>
          </a:p>
          <a:p>
            <a:pPr marL="0" lvl="1" indent="0">
              <a:buNone/>
            </a:pPr>
            <a:endParaRPr lang="en-US" sz="1800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8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0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4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6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4062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0BE40E3-5550-4CDD-B4FD-387C33EBF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1A6B738-E50C-4653-B343-B9D6A5EA2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98768D6-B28C-40A3-B381-39306F581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>
              <a:extLst>
                <a:ext uri="{FF2B5EF4-FFF2-40B4-BE49-F238E27FC236}">
                  <a16:creationId xmlns:a16="http://schemas.microsoft.com/office/drawing/2014/main" id="{B27C15B9-7795-4321-AB30-DF1DEF65C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5">
              <a:extLst>
                <a:ext uri="{FF2B5EF4-FFF2-40B4-BE49-F238E27FC236}">
                  <a16:creationId xmlns:a16="http://schemas.microsoft.com/office/drawing/2014/main" id="{578EC957-1F3F-4C00-B023-C8725C217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3D642632-BBD5-46D6-A91D-9B2BF6821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BF9D518D-AFF5-4DE2-AEE2-0EC15479A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Rectangle 28">
              <a:extLst>
                <a:ext uri="{FF2B5EF4-FFF2-40B4-BE49-F238E27FC236}">
                  <a16:creationId xmlns:a16="http://schemas.microsoft.com/office/drawing/2014/main" id="{14EF979B-B00D-460C-BD56-7EEAFB7E0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Rectangle 29">
              <a:extLst>
                <a:ext uri="{FF2B5EF4-FFF2-40B4-BE49-F238E27FC236}">
                  <a16:creationId xmlns:a16="http://schemas.microsoft.com/office/drawing/2014/main" id="{3E40F9A1-6B82-400F-9397-26D1D36F1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2EF7DDF1-FF86-4CA4-B08B-8939557EBD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6D7C1F89-72B2-4FDC-B9E2-04F52D5C50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8E43B2A8-19DD-39DD-8E63-FC041EE44690}"/>
              </a:ext>
            </a:extLst>
          </p:cNvPr>
          <p:cNvSpPr txBox="1">
            <a:spLocks/>
          </p:cNvSpPr>
          <p:nvPr/>
        </p:nvSpPr>
        <p:spPr>
          <a:xfrm>
            <a:off x="5594058" y="198967"/>
            <a:ext cx="37372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dirty="0"/>
              <a:t>How we Tackled the Problem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EDF03614-F07A-5669-9E4E-BDD1772313A6}"/>
              </a:ext>
            </a:extLst>
          </p:cNvPr>
          <p:cNvSpPr txBox="1">
            <a:spLocks/>
          </p:cNvSpPr>
          <p:nvPr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303399" y="1528234"/>
            <a:ext cx="4064439" cy="452231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90000"/>
              </a:lnSpc>
              <a:buNone/>
            </a:pPr>
            <a:r>
              <a:rPr lang="en-US" sz="1200" dirty="0"/>
              <a:t>Data Foundation</a:t>
            </a:r>
          </a:p>
          <a:p>
            <a:pPr marL="171450" lvl="1" indent="-171450">
              <a:lnSpc>
                <a:spcPct val="90000"/>
              </a:lnSpc>
            </a:pPr>
            <a:r>
              <a:rPr lang="en-US" sz="1200" dirty="0"/>
              <a:t>965 records from 236 countries (1990-2009)</a:t>
            </a:r>
          </a:p>
          <a:p>
            <a:pPr marL="171450" lvl="1" indent="-171450">
              <a:lnSpc>
                <a:spcPct val="90000"/>
              </a:lnSpc>
            </a:pPr>
            <a:r>
              <a:rPr lang="en-US" sz="1200" dirty="0"/>
              <a:t>Cleaned missing values and selected key variables</a:t>
            </a:r>
          </a:p>
          <a:p>
            <a:pPr marL="0" lvl="1" indent="0">
              <a:lnSpc>
                <a:spcPct val="90000"/>
              </a:lnSpc>
              <a:buNone/>
            </a:pPr>
            <a:endParaRPr lang="en-US" sz="1200" dirty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1200" dirty="0"/>
              <a:t>Pattern Discovery</a:t>
            </a:r>
          </a:p>
          <a:p>
            <a:pPr marL="171450" lvl="1" indent="-171450">
              <a:lnSpc>
                <a:spcPct val="90000"/>
              </a:lnSpc>
            </a:pPr>
            <a:r>
              <a:rPr lang="en-US" sz="1200" dirty="0"/>
              <a:t>Analyzed temperature trends over 20 years</a:t>
            </a:r>
          </a:p>
          <a:p>
            <a:pPr marL="171450" lvl="1" indent="-171450">
              <a:lnSpc>
                <a:spcPct val="90000"/>
              </a:lnSpc>
            </a:pPr>
            <a:r>
              <a:rPr lang="en-US" sz="1200" dirty="0"/>
              <a:t>Identified strongest emission-temperature correlations</a:t>
            </a:r>
          </a:p>
          <a:p>
            <a:pPr marL="171450" lvl="1" indent="-171450">
              <a:lnSpc>
                <a:spcPct val="90000"/>
              </a:lnSpc>
            </a:pPr>
            <a:endParaRPr lang="en-US" sz="1200" dirty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1200" dirty="0"/>
              <a:t>Model Development</a:t>
            </a:r>
          </a:p>
          <a:p>
            <a:pPr marL="171450" lvl="1" indent="-171450">
              <a:lnSpc>
                <a:spcPct val="90000"/>
              </a:lnSpc>
            </a:pPr>
            <a:r>
              <a:rPr lang="en-US" sz="1200" dirty="0"/>
              <a:t>Tested 3 prediction approaches:</a:t>
            </a:r>
          </a:p>
          <a:p>
            <a:pPr marL="228600" lvl="1" indent="-228600">
              <a:lnSpc>
                <a:spcPct val="90000"/>
              </a:lnSpc>
              <a:buFont typeface="+mj-lt"/>
              <a:buAutoNum type="arabicPeriod"/>
            </a:pPr>
            <a:r>
              <a:rPr lang="en-US" sz="1200" dirty="0"/>
              <a:t>Linear Regression (baseline)</a:t>
            </a:r>
          </a:p>
          <a:p>
            <a:pPr marL="228600" lvl="1" indent="-228600">
              <a:lnSpc>
                <a:spcPct val="90000"/>
              </a:lnSpc>
              <a:buFont typeface="+mj-lt"/>
              <a:buAutoNum type="arabicPeriod"/>
            </a:pPr>
            <a:r>
              <a:rPr lang="en-US" sz="1200" dirty="0"/>
              <a:t>Ridge Regression (handles complexity)</a:t>
            </a:r>
          </a:p>
          <a:p>
            <a:pPr marL="228600" lvl="1" indent="-228600">
              <a:lnSpc>
                <a:spcPct val="90000"/>
              </a:lnSpc>
              <a:buFont typeface="+mj-lt"/>
              <a:buAutoNum type="arabicPeriod"/>
            </a:pPr>
            <a:r>
              <a:rPr lang="en-US" sz="1200" dirty="0"/>
              <a:t>Random Forest (captures interactions)</a:t>
            </a:r>
          </a:p>
          <a:p>
            <a:pPr marL="228600" lvl="1" indent="-228600">
              <a:lnSpc>
                <a:spcPct val="90000"/>
              </a:lnSpc>
              <a:buFont typeface="+mj-lt"/>
              <a:buAutoNum type="arabicPeriod"/>
            </a:pPr>
            <a:endParaRPr lang="en-US" sz="1200" dirty="0"/>
          </a:p>
          <a:p>
            <a:pPr marL="0" lvl="1" indent="0">
              <a:lnSpc>
                <a:spcPct val="90000"/>
              </a:lnSpc>
              <a:buNone/>
            </a:pPr>
            <a:r>
              <a:rPr lang="en-US" sz="1200" dirty="0"/>
              <a:t>Validation and Selection</a:t>
            </a:r>
          </a:p>
          <a:p>
            <a:pPr marL="171450" lvl="1" indent="-171450">
              <a:lnSpc>
                <a:spcPct val="90000"/>
              </a:lnSpc>
            </a:pPr>
            <a:r>
              <a:rPr lang="en-US" sz="1200" dirty="0"/>
              <a:t>Compared accuracy using R² and RMSE</a:t>
            </a:r>
          </a:p>
          <a:p>
            <a:pPr marL="171450" lvl="1" indent="-171450">
              <a:lnSpc>
                <a:spcPct val="90000"/>
              </a:lnSpc>
            </a:pPr>
            <a:r>
              <a:rPr lang="en-US" sz="1200" dirty="0"/>
              <a:t>Selected best model for recommendations </a:t>
            </a:r>
          </a:p>
          <a:p>
            <a:pPr marL="0" lvl="1" indent="0">
              <a:lnSpc>
                <a:spcPct val="90000"/>
              </a:lnSpc>
              <a:buNone/>
            </a:pPr>
            <a:endParaRPr lang="en-US" sz="1200" dirty="0"/>
          </a:p>
        </p:txBody>
      </p:sp>
      <p:pic>
        <p:nvPicPr>
          <p:cNvPr id="14" name="Picture 13" descr="Magnifying glass showing decling performance">
            <a:extLst>
              <a:ext uri="{FF2B5EF4-FFF2-40B4-BE49-F238E27FC236}">
                <a16:creationId xmlns:a16="http://schemas.microsoft.com/office/drawing/2014/main" id="{C12BDA2A-A419-4A58-7874-19F3CADC73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185" r="30305" b="-2"/>
          <a:stretch>
            <a:fillRect/>
          </a:stretch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15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5366B-B670-D33F-1878-8BA5F5E9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0" y="914400"/>
            <a:ext cx="6501810" cy="10972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Dataset Overview</a:t>
            </a:r>
            <a:endParaRPr lang="en-US" sz="3400" dirty="0"/>
          </a:p>
        </p:txBody>
      </p:sp>
      <p:pic>
        <p:nvPicPr>
          <p:cNvPr id="5" name="Content Placeholder 4" descr="Global warming begins with carbon dioxide&#10;The plant's ecosystem is destroyed, and the leaf withers.">
            <a:extLst>
              <a:ext uri="{FF2B5EF4-FFF2-40B4-BE49-F238E27FC236}">
                <a16:creationId xmlns:a16="http://schemas.microsoft.com/office/drawing/2014/main" id="{B7D4FE3F-2F46-49EA-91E6-CA07CC3213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256" r="21678" b="2"/>
          <a:stretch>
            <a:fillRect/>
          </a:stretch>
        </p:blipFill>
        <p:spPr>
          <a:xfrm>
            <a:off x="398854" y="1457494"/>
            <a:ext cx="3252892" cy="394301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E226AF-5341-5826-1334-E35C1B10295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3939702" y="1631287"/>
            <a:ext cx="7202202" cy="412188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Data Specifications</a:t>
            </a:r>
          </a:p>
          <a:p>
            <a:r>
              <a:rPr lang="en-US" b="1" dirty="0"/>
              <a:t>Source</a:t>
            </a:r>
            <a:r>
              <a:rPr lang="en-US" dirty="0"/>
              <a:t>: FAO Global Agri-Food Emissions Database + Climate Data</a:t>
            </a:r>
          </a:p>
          <a:p>
            <a:r>
              <a:rPr lang="en-US" b="1" dirty="0"/>
              <a:t>Scale</a:t>
            </a:r>
            <a:r>
              <a:rPr lang="en-US" dirty="0"/>
              <a:t>: 6,965 records across 236 countries/areas</a:t>
            </a:r>
          </a:p>
          <a:p>
            <a:r>
              <a:rPr lang="en-US" b="1" dirty="0"/>
              <a:t>Timeframe</a:t>
            </a:r>
            <a:r>
              <a:rPr lang="en-US" dirty="0"/>
              <a:t>: 1990-2009 (20 years)</a:t>
            </a:r>
          </a:p>
          <a:p>
            <a:r>
              <a:rPr lang="en-US" b="1" dirty="0"/>
              <a:t>Variables</a:t>
            </a:r>
            <a:r>
              <a:rPr lang="en-US" dirty="0"/>
              <a:t>: 30 emission sources + temperature data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Key Variables</a:t>
            </a:r>
          </a:p>
          <a:p>
            <a:r>
              <a:rPr lang="en-US" b="1" dirty="0"/>
              <a:t>Target</a:t>
            </a:r>
            <a:r>
              <a:rPr lang="en-US" dirty="0"/>
              <a:t>: Average Temperature (°C)</a:t>
            </a:r>
          </a:p>
          <a:p>
            <a:r>
              <a:rPr lang="en-US" b="1" dirty="0"/>
              <a:t>Emissions</a:t>
            </a:r>
            <a:r>
              <a:rPr lang="en-US" dirty="0"/>
              <a:t>: Forest fires, Rice cultivation, Fertilizers, Transport, etc.</a:t>
            </a:r>
          </a:p>
          <a:p>
            <a:r>
              <a:rPr lang="en-US" b="1" dirty="0"/>
              <a:t>Population</a:t>
            </a:r>
            <a:r>
              <a:rPr lang="en-US" dirty="0"/>
              <a:t>: Rural/Urban demographics</a:t>
            </a:r>
          </a:p>
          <a:p>
            <a:r>
              <a:rPr lang="en-US" b="1" dirty="0"/>
              <a:t>Geography</a:t>
            </a:r>
            <a:r>
              <a:rPr lang="en-US" dirty="0"/>
              <a:t>: Country-level analysis</a:t>
            </a:r>
          </a:p>
          <a:p>
            <a:pPr marL="0" lvl="1" indent="0">
              <a:buNone/>
            </a:pPr>
            <a:endParaRPr 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49614E-B60D-4DE1-8D13-299975705918}"/>
              </a:ext>
            </a:extLst>
          </p:cNvPr>
          <p:cNvSpPr txBox="1"/>
          <p:nvPr/>
        </p:nvSpPr>
        <p:spPr>
          <a:xfrm>
            <a:off x="548622" y="6470059"/>
            <a:ext cx="118055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*Variable selection methodology detailed in Appendix A</a:t>
            </a:r>
          </a:p>
        </p:txBody>
      </p:sp>
    </p:spTree>
    <p:extLst>
      <p:ext uri="{BB962C8B-B14F-4D97-AF65-F5344CB8AC3E}">
        <p14:creationId xmlns:p14="http://schemas.microsoft.com/office/powerpoint/2010/main" val="3072957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EB0D40EF-BA14-42F1-9492-D38C59DCA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2C3A70F-581F-48B1-AD94-04AF9A38D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3EABD0F-494E-4C0C-8A0C-139AFC428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23">
              <a:extLst>
                <a:ext uri="{FF2B5EF4-FFF2-40B4-BE49-F238E27FC236}">
                  <a16:creationId xmlns:a16="http://schemas.microsoft.com/office/drawing/2014/main" id="{739811F7-2462-4463-BE69-32CEBED03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0" name="Rectangle 25">
              <a:extLst>
                <a:ext uri="{FF2B5EF4-FFF2-40B4-BE49-F238E27FC236}">
                  <a16:creationId xmlns:a16="http://schemas.microsoft.com/office/drawing/2014/main" id="{D91A6F9F-54F1-461A-A043-E97203A85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28681C3A-B98D-44BE-8120-45C3F3BA0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2" name="Rectangle 27">
              <a:extLst>
                <a:ext uri="{FF2B5EF4-FFF2-40B4-BE49-F238E27FC236}">
                  <a16:creationId xmlns:a16="http://schemas.microsoft.com/office/drawing/2014/main" id="{37478156-05FD-4D8F-AE53-B3D40AF29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Rectangle 28">
              <a:extLst>
                <a:ext uri="{FF2B5EF4-FFF2-40B4-BE49-F238E27FC236}">
                  <a16:creationId xmlns:a16="http://schemas.microsoft.com/office/drawing/2014/main" id="{A81F9C83-B446-4703-8B99-C01F0E403E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4" name="Rectangle 29">
              <a:extLst>
                <a:ext uri="{FF2B5EF4-FFF2-40B4-BE49-F238E27FC236}">
                  <a16:creationId xmlns:a16="http://schemas.microsoft.com/office/drawing/2014/main" id="{C2F5F0B6-D807-4AAE-852B-7BECE0CF4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0945AE7B-1E9E-491F-976F-155273088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A38028DA-F87E-4372-9295-BC98DB4007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267EEE4-6354-4F1C-9484-951F0EB92F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0"/>
            <a:ext cx="121856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2DE6AC2-F316-2195-1787-069173509894}"/>
              </a:ext>
            </a:extLst>
          </p:cNvPr>
          <p:cNvSpPr txBox="1">
            <a:spLocks/>
          </p:cNvSpPr>
          <p:nvPr/>
        </p:nvSpPr>
        <p:spPr>
          <a:xfrm>
            <a:off x="989768" y="609600"/>
            <a:ext cx="5498361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/>
              <a:t>What Drives Temperature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E5A83F9-E6B8-40BD-9C0D-9A6F156507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rgbClr val="1A3F67">
              <a:alpha val="8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7468F5-14BB-4CA5-FC2B-608249FAEC8B}"/>
              </a:ext>
            </a:extLst>
          </p:cNvPr>
          <p:cNvSpPr txBox="1"/>
          <p:nvPr/>
        </p:nvSpPr>
        <p:spPr>
          <a:xfrm>
            <a:off x="989770" y="2160589"/>
            <a:ext cx="5549732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Most Important Relationships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Year: 0.546 correlation (strongest predictor)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Food Transport: 0.076 (supply chain impact)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Food Retail: 0.073 (distribution systems)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IPPI( Industrial Manufacturing): 0.062 (production processes)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 Food Household Consumption: 0.056 (consumer behavior)</a:t>
            </a:r>
          </a:p>
        </p:txBody>
      </p:sp>
      <p:pic>
        <p:nvPicPr>
          <p:cNvPr id="3" name="Picture 2" descr="A hot air balloon flying over mountains">
            <a:extLst>
              <a:ext uri="{FF2B5EF4-FFF2-40B4-BE49-F238E27FC236}">
                <a16:creationId xmlns:a16="http://schemas.microsoft.com/office/drawing/2014/main" id="{B1B545CB-7F1E-EAE0-AD97-9728D73D4D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46" b="-3"/>
          <a:stretch>
            <a:fillRect/>
          </a:stretch>
        </p:blipFill>
        <p:spPr>
          <a:xfrm>
            <a:off x="7531482" y="10"/>
            <a:ext cx="4657341" cy="34484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491D43-FF2E-11FD-77B9-0988170088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3" b="1171"/>
          <a:stretch>
            <a:fillRect/>
          </a:stretch>
        </p:blipFill>
        <p:spPr>
          <a:xfrm>
            <a:off x="7528308" y="3437472"/>
            <a:ext cx="4657341" cy="342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62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691B9E-DD16-81CA-4DC8-93722D4E5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8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29" name="Isosceles Triangle 128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0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1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2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3" name="Isosceles Triangle 132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4" name="Isosceles Triangle 133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AC9CBCA-1CF9-EFBB-037A-941B67623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040" y="-144026"/>
            <a:ext cx="515297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Key Patterns we Found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833D2E7-12B1-FF99-854F-670C057281BF}"/>
              </a:ext>
            </a:extLst>
          </p:cNvPr>
          <p:cNvSpPr txBox="1"/>
          <p:nvPr/>
        </p:nvSpPr>
        <p:spPr>
          <a:xfrm>
            <a:off x="590099" y="1176774"/>
            <a:ext cx="4300337" cy="2039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 Change Distribution (1990-2009)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Most countries experienced 0.5-1.2°C warming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Range: -1.4°C to +3.6°C across all records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Average increase: 0.87°C above baseline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Shows global variation in climate response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92F8F6-CFEB-4F1D-C77A-2CC8591D8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375" y="266874"/>
            <a:ext cx="5152977" cy="3053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7AF19B-F05D-975A-A83B-973DEC49B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3306" y="3461515"/>
            <a:ext cx="4166015" cy="3176587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C5E643D2-2021-6D2A-ACD9-0F9D136311BF}"/>
              </a:ext>
            </a:extLst>
          </p:cNvPr>
          <p:cNvSpPr txBox="1"/>
          <p:nvPr/>
        </p:nvSpPr>
        <p:spPr>
          <a:xfrm>
            <a:off x="466397" y="3814235"/>
            <a:ext cx="4931621" cy="2039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/>
              <a:t>Global Warming Trend Over Time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 Clear upward trend from 1990-2009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 Consistent year-over-year temperature increases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 Year is our strongest predictor (correlation: 0.546)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 Demonstrates accelerating climate change during study period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68731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ourglass with green sand">
            <a:extLst>
              <a:ext uri="{FF2B5EF4-FFF2-40B4-BE49-F238E27FC236}">
                <a16:creationId xmlns:a16="http://schemas.microsoft.com/office/drawing/2014/main" id="{1B4829CA-B5F1-75EF-86D7-AFDF24632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4696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0B1FA7C-8285-084D-B4AB-966A11E168F9}"/>
              </a:ext>
            </a:extLst>
          </p:cNvPr>
          <p:cNvSpPr txBox="1">
            <a:spLocks/>
          </p:cNvSpPr>
          <p:nvPr/>
        </p:nvSpPr>
        <p:spPr>
          <a:xfrm>
            <a:off x="245040" y="-144026"/>
            <a:ext cx="5152978" cy="1320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Key Patterns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0DAA0A-487A-88B2-BA7D-289C38BD3F0C}"/>
              </a:ext>
            </a:extLst>
          </p:cNvPr>
          <p:cNvSpPr txBox="1"/>
          <p:nvPr/>
        </p:nvSpPr>
        <p:spPr>
          <a:xfrm>
            <a:off x="303874" y="1176774"/>
            <a:ext cx="4300337" cy="2039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 Change Distribution (1990-2009)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Most countries experienced 0.5-1.2°C warming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Range: -1.4°C to +3.6°C across all records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Average increase: 0.87°C above baseline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Shows global variation in climate response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CB4637-B641-AC28-0A70-E01E8A145EFE}"/>
              </a:ext>
            </a:extLst>
          </p:cNvPr>
          <p:cNvSpPr txBox="1"/>
          <p:nvPr/>
        </p:nvSpPr>
        <p:spPr>
          <a:xfrm>
            <a:off x="303874" y="4006156"/>
            <a:ext cx="4931621" cy="203962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b="1" dirty="0"/>
              <a:t>Global Warming Trend Over Time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 Clear upward trend from 1990-2009 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 Consistent year-over-year temperature increases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 Year is our strongest predictor (correlation: 0.546)</a:t>
            </a: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/>
              <a:t> Demonstrates accelerating climate change during study period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F46591-6A3C-A7A0-210D-E63B9F11C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094" y="4006156"/>
            <a:ext cx="3856536" cy="2284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8E491BD-63BF-411E-9208-B86562A035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094" y="516374"/>
            <a:ext cx="3529126" cy="26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27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23F23C-600D-5D1B-DAC0-60279CA0D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roup 95">
            <a:extLst>
              <a:ext uri="{FF2B5EF4-FFF2-40B4-BE49-F238E27FC236}">
                <a16:creationId xmlns:a16="http://schemas.microsoft.com/office/drawing/2014/main" id="{0884F175-9D23-496E-80AC-F3D2FD5410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2D4B7B8-5AFE-4B32-A805-72EC571E6F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57D13B2-7A74-4788-8689-5EDB2DA86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Rectangle 23">
              <a:extLst>
                <a:ext uri="{FF2B5EF4-FFF2-40B4-BE49-F238E27FC236}">
                  <a16:creationId xmlns:a16="http://schemas.microsoft.com/office/drawing/2014/main" id="{66964837-B2CC-483D-BEDA-4BB1901BCC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3" name="Rectangle 25">
              <a:extLst>
                <a:ext uri="{FF2B5EF4-FFF2-40B4-BE49-F238E27FC236}">
                  <a16:creationId xmlns:a16="http://schemas.microsoft.com/office/drawing/2014/main" id="{77D4E216-8B6C-4A3B-AF75-3016320F6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4" name="Isosceles Triangle 113">
              <a:extLst>
                <a:ext uri="{FF2B5EF4-FFF2-40B4-BE49-F238E27FC236}">
                  <a16:creationId xmlns:a16="http://schemas.microsoft.com/office/drawing/2014/main" id="{CDD4EA12-82D2-47D7-8742-8F4746AA6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5" name="Rectangle 27">
              <a:extLst>
                <a:ext uri="{FF2B5EF4-FFF2-40B4-BE49-F238E27FC236}">
                  <a16:creationId xmlns:a16="http://schemas.microsoft.com/office/drawing/2014/main" id="{115B7F7E-4C23-429B-A947-A5B436DB2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6" name="Rectangle 28">
              <a:extLst>
                <a:ext uri="{FF2B5EF4-FFF2-40B4-BE49-F238E27FC236}">
                  <a16:creationId xmlns:a16="http://schemas.microsoft.com/office/drawing/2014/main" id="{A6B03A29-0A21-40D4-87E4-3C41D6F54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7" name="Rectangle 29">
              <a:extLst>
                <a:ext uri="{FF2B5EF4-FFF2-40B4-BE49-F238E27FC236}">
                  <a16:creationId xmlns:a16="http://schemas.microsoft.com/office/drawing/2014/main" id="{6C871F60-4E5A-449A-B6D8-1F58C12EE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8" name="Isosceles Triangle 117">
              <a:extLst>
                <a:ext uri="{FF2B5EF4-FFF2-40B4-BE49-F238E27FC236}">
                  <a16:creationId xmlns:a16="http://schemas.microsoft.com/office/drawing/2014/main" id="{3182795B-2BFA-4D7B-BE85-701A73E253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19" name="Isosceles Triangle 118">
              <a:extLst>
                <a:ext uri="{FF2B5EF4-FFF2-40B4-BE49-F238E27FC236}">
                  <a16:creationId xmlns:a16="http://schemas.microsoft.com/office/drawing/2014/main" id="{810B9E5C-2AE2-4B4E-916F-F954F2AA8A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0464D8-0740-4555-3977-EB8EB85EBE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43484" y="609600"/>
            <a:ext cx="2930518" cy="132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The Models we Tested</a:t>
            </a: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00D611C4-BCB8-5B8F-E13C-49B3CFFF2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4391" y="609600"/>
            <a:ext cx="4747046" cy="2601747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D66A6C-E08F-87CE-1F89-6089FE748571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343484" y="2160589"/>
            <a:ext cx="2930517" cy="3880773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Random Forest model predicted 42% of temperature changes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Accuracy: Within ±0.37°C of actual temperatures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Key finding: Tree-based models outperformed linear approaches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en-US" sz="1400" b="1" dirty="0"/>
              <a:t>Bottom line: Useful for planning, but climate relationships are complex</a:t>
            </a:r>
          </a:p>
        </p:txBody>
      </p:sp>
      <p:pic>
        <p:nvPicPr>
          <p:cNvPr id="66" name="Picture 65" descr="Smoke from factory">
            <a:extLst>
              <a:ext uri="{FF2B5EF4-FFF2-40B4-BE49-F238E27FC236}">
                <a16:creationId xmlns:a16="http://schemas.microsoft.com/office/drawing/2014/main" id="{2FDC88E1-A7A5-F5B4-59E9-433D2093015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611" r="8280" b="-2"/>
          <a:stretch>
            <a:fillRect/>
          </a:stretch>
        </p:blipFill>
        <p:spPr>
          <a:xfrm>
            <a:off x="1884844" y="3439020"/>
            <a:ext cx="3006141" cy="260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287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1760</TotalTime>
  <Words>860</Words>
  <Application>Microsoft Office PowerPoint</Application>
  <PresentationFormat>Widescreen</PresentationFormat>
  <Paragraphs>144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Trebuchet MS</vt:lpstr>
      <vt:lpstr>Wingdings 3</vt:lpstr>
      <vt:lpstr>Facet</vt:lpstr>
      <vt:lpstr>Predicting Climate Temperature from Agricultural Emissions  Using FAO and IPCC Data to Support Sustainable Agriculture </vt:lpstr>
      <vt:lpstr>Why this matters</vt:lpstr>
      <vt:lpstr>What we wanted to find out</vt:lpstr>
      <vt:lpstr>PowerPoint Presentation</vt:lpstr>
      <vt:lpstr>Dataset Overview</vt:lpstr>
      <vt:lpstr>PowerPoint Presentation</vt:lpstr>
      <vt:lpstr>Key Patterns we Found</vt:lpstr>
      <vt:lpstr>PowerPoint Presentation</vt:lpstr>
      <vt:lpstr>The Models we Tested</vt:lpstr>
      <vt:lpstr>Key Takeaways</vt:lpstr>
      <vt:lpstr>Business &amp; Policy Insights</vt:lpstr>
      <vt:lpstr>Limitations and Future Work</vt:lpstr>
      <vt:lpstr>Appendix</vt:lpstr>
      <vt:lpstr>Appendix A: Variable Selection Criteria</vt:lpstr>
      <vt:lpstr>Appendix B: Trello Board Project Plan</vt:lpstr>
    </vt:vector>
  </TitlesOfParts>
  <Company>Ninety One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Lorian Barrett</dc:creator>
  <cp:lastModifiedBy>Lorian Barrett</cp:lastModifiedBy>
  <cp:revision>14</cp:revision>
  <dcterms:created xsi:type="dcterms:W3CDTF">2025-09-04T07:42:04Z</dcterms:created>
  <dcterms:modified xsi:type="dcterms:W3CDTF">2025-09-08T13:34:54Z</dcterms:modified>
</cp:coreProperties>
</file>